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3" r:id="rId5"/>
    <p:sldId id="262" r:id="rId6"/>
    <p:sldId id="264" r:id="rId7"/>
    <p:sldId id="265" r:id="rId8"/>
    <p:sldId id="266" r:id="rId9"/>
    <p:sldId id="259" r:id="rId10"/>
    <p:sldId id="26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3B951-9496-9948-BCA9-E89DDBE4B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610027-7D8B-E142-B708-5273C83E8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878C40-069D-5E4B-99B8-90963096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83B266-DAF5-A94D-99F1-FF584D60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62AEDF-B2E5-CF48-B9EA-B1FDB711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3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7FB149-DC83-B143-9E8C-D4549E94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2CA4EE-4E51-374A-ABB7-426CAB703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8F2922-78DB-D847-9B08-D85287484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13A8ED-792A-9348-8F2A-F05FA4E1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A53C0E-A020-6B4E-9292-0706EDF4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94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75BEC56-870A-0D48-961B-4A6853BA8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7E324D-B5BA-DB47-BE83-67C89F61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F22D61-985E-584C-A736-B00F84CB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1D65F1-D0BA-804F-AB3D-A364F9175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6B00D6-5D3B-3641-BA28-4E92F948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45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54EFD-E96D-AA42-A4BF-3F363877C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1FDC3F-E627-7C4D-83A6-43D5501CE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88F82C-F7ED-3444-9FFA-04D143B2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DCA408-CAE0-7C4C-BC19-995B6E38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4677BC-607F-A140-AC54-0F344BA8A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11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545B6-5227-4A45-8603-87EAC0594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CA42B2-A693-0F4F-AA8C-FF9845EE0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3F007-DFD9-8744-ADF6-22866894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C605FE-399B-4B44-8A4B-461153D4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E5FCC-4A41-B242-9410-7E9CCD56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5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93268-3972-1641-9A54-4F721338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C97492-9241-1446-B3FF-DCC194D8C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7795B6-4830-D342-83B9-0A3E0E681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B764F6-72E3-3947-8E50-E3163C4B0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E77FA-0912-F34A-8EF9-AA91357F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C7C1E8-1090-9B40-904E-F9F686FB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52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A4503-5D53-7949-8C19-3AE9B0DD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3E4A38-4167-5C4B-B931-C1EC0D34D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1ABCBC-4308-0F49-8C45-C056E45E9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EB406A-F0FE-C648-9CC5-465727A32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729D3E-24A5-EF4F-97CB-AA493801F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1E5163-36D6-1449-B935-87654B6C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158457-2EB9-7149-BC95-47945329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647497-0509-B74F-A0DB-7F10528A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1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B3C83-E2EF-F04E-9699-17F41D3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31C5AD-FE30-9943-83D0-85052120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96B711-1B9C-0D40-B881-3535F865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300EBA-7633-AA46-8B74-BEB3939B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54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047B67-0BFB-7D41-9AED-F68BFA8B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ED9B42-313E-054F-B045-9CD37A00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03089B-AB03-8A41-BB41-92470D83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36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9F61C1-E65F-934D-84E8-6FD020E3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D31370-008D-BF44-9448-7FCF8F95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69D3CB-FAAA-B149-AA77-FD438C4A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E2A4DA-B46F-B144-B181-8AEA3CB8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4A1417-8B01-5649-8AEC-82E4DAC8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A3D782-5D35-5A47-8DA5-905F8E76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30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44509-6085-8E46-851A-9F99B57F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9214F06-B794-C84B-8103-0940B0B1E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72BC76-F0A5-DF45-83A8-61F93B56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2F3D26-85F3-DA4B-8DFC-EFBFDE0B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CD9443-BF8A-7241-A845-D1515C194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5C7412-09C2-CA4C-B3C4-48D45A81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00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9B2677-07CC-9847-8417-D3AB78B9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B280B0-0657-374F-9A06-D638C2346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1430E3-44D5-2844-B8F4-90B35C175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BC7F0-825F-B94A-B79C-9B9D6CD84FDB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3E9756-2E7D-3544-ACEB-1E2C8DECC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4963DD-9757-EB46-9689-540532F27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BE4A4-05A2-C644-B1BF-B9D6A08354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82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tudiant.fr/bac/bac-2021/article/epreuves-calendrier-coefficients-le-bac-2021-en-un-clin-d-oeil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23F9FC-A72B-5242-994C-BD59A0AB7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560881"/>
            <a:ext cx="9795638" cy="1114380"/>
          </a:xfrm>
        </p:spPr>
        <p:txBody>
          <a:bodyPr>
            <a:normAutofit fontScale="90000"/>
          </a:bodyPr>
          <a:lstStyle/>
          <a:p>
            <a:r>
              <a:rPr lang="fr-FR" sz="5200" dirty="0"/>
              <a:t>Les options latin et grec</a:t>
            </a:r>
            <a:r>
              <a:rPr lang="el-GR" sz="5200" dirty="0"/>
              <a:t> </a:t>
            </a:r>
            <a:br>
              <a:rPr lang="fr-FR" sz="5200" dirty="0"/>
            </a:br>
            <a:r>
              <a:rPr lang="it-IT" sz="5200" dirty="0"/>
              <a:t>en 1ere et T</a:t>
            </a:r>
            <a:r>
              <a:rPr lang="fr-FR" sz="5200" dirty="0" err="1"/>
              <a:t>erminale</a:t>
            </a:r>
            <a:endParaRPr lang="fr-FR" sz="5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1799FF-D90D-6D4F-BF0C-7D502F980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1839595"/>
            <a:ext cx="9795638" cy="943119"/>
          </a:xfrm>
        </p:spPr>
        <p:txBody>
          <a:bodyPr>
            <a:normAutofit/>
          </a:bodyPr>
          <a:lstStyle/>
          <a:p>
            <a:r>
              <a:rPr lang="fr-FR"/>
              <a:t>Opto linguam latinam</a:t>
            </a:r>
          </a:p>
          <a:p>
            <a:r>
              <a:rPr lang="el-GR"/>
              <a:t>Λαμβάνω την των Ελλήνων γλωτταν 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26B2BD-EA0B-F449-9632-627627D82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2" r="-2" b="9181"/>
          <a:stretch/>
        </p:blipFill>
        <p:spPr>
          <a:xfrm>
            <a:off x="599452" y="2957665"/>
            <a:ext cx="4991825" cy="33463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0533D9-41C2-4448-929E-4D2B3E72C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0" r="-2" b="1836"/>
          <a:stretch/>
        </p:blipFill>
        <p:spPr>
          <a:xfrm>
            <a:off x="6600706" y="2957665"/>
            <a:ext cx="4991858" cy="3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0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2FD6F-7935-5149-920C-E62177BA6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 </a:t>
            </a:r>
            <a:r>
              <a:rPr lang="en-US" sz="2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échanges</a:t>
            </a: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interdisciplinaires</a:t>
            </a: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entre</a:t>
            </a: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les </a:t>
            </a:r>
            <a:r>
              <a:rPr lang="en-US" sz="2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diverses</a:t>
            </a: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lectures du </a:t>
            </a:r>
            <a:r>
              <a:rPr lang="en-US" sz="2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réel</a:t>
            </a:r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fr-FR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fr-FR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fr-FR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une vie culturelle au-delà des murs de l’établissement (spectacles, voyages, interventions de spécialistes…)</a:t>
            </a:r>
            <a:endParaRPr lang="en-US" sz="2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3B0598-FDCD-5244-B641-38E1FF05C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4" r="-2" b="43132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DF612B-D1F8-3948-A930-B439F1FBB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500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72CF54-FBB0-AD4C-A8FD-35111D75C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750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0843F148-15BA-3447-B80E-F8641E238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r="4" b="1299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E13D419-8F76-464A-8B72-58983B29E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8" r="1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6145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3EE2EDA-C631-9241-87B2-5A81E55F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8695" b="32945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2ED9630-5D9B-7F4E-BF7C-F59E8150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65" y="499537"/>
            <a:ext cx="5734174" cy="1325563"/>
          </a:xfrm>
        </p:spPr>
        <p:txBody>
          <a:bodyPr>
            <a:normAutofit/>
          </a:bodyPr>
          <a:lstStyle/>
          <a:p>
            <a:r>
              <a:rPr lang="it-IT" sz="3400"/>
              <a:t>Un enseignement ouvert à tous</a:t>
            </a:r>
            <a:br>
              <a:rPr lang="fr-FR" sz="3400"/>
            </a:br>
            <a:endParaRPr lang="fr-FR" sz="3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C30FF3-4227-9143-8741-442EFFFB8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101548"/>
            <a:ext cx="4558309" cy="3952118"/>
          </a:xfrm>
        </p:spPr>
        <p:txBody>
          <a:bodyPr anchor="t">
            <a:noAutofit/>
          </a:bodyPr>
          <a:lstStyle/>
          <a:p>
            <a:r>
              <a:rPr lang="fr-FR" sz="2100" dirty="0"/>
              <a:t>Pédagogie différenciée</a:t>
            </a:r>
            <a:r>
              <a:rPr lang="fr-FR" sz="2100" dirty="0">
                <a:latin typeface="TimesNewRomanPSMT"/>
              </a:rPr>
              <a:t>.</a:t>
            </a:r>
          </a:p>
          <a:p>
            <a:endParaRPr lang="fr-FR" sz="2100" i="1" dirty="0"/>
          </a:p>
          <a:p>
            <a:r>
              <a:rPr lang="fr-FR" sz="2100" dirty="0"/>
              <a:t>Des possibilités diverses de mise à niveau pour les débutants (stage, séances décrochées entre débutants…)</a:t>
            </a:r>
          </a:p>
          <a:p>
            <a:endParaRPr lang="fr-FR" sz="2100" dirty="0"/>
          </a:p>
          <a:p>
            <a:r>
              <a:rPr lang="fr-FR" sz="2100" dirty="0"/>
              <a:t>2h30 par semaine pour chaque option.</a:t>
            </a:r>
          </a:p>
          <a:p>
            <a:endParaRPr lang="fr-FR" sz="2100" dirty="0"/>
          </a:p>
          <a:p>
            <a:r>
              <a:rPr lang="fr-FR" sz="2100" dirty="0"/>
              <a:t>Une aide individualisée adaptée aux petits effectifs</a:t>
            </a:r>
            <a:endParaRPr lang="it-IT" sz="2100" dirty="0"/>
          </a:p>
          <a:p>
            <a:endParaRPr lang="it-IT" sz="2100" dirty="0"/>
          </a:p>
          <a:p>
            <a:endParaRPr lang="fr-FR" sz="2100" dirty="0"/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2785E9-1726-5145-994C-935483FA1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8" b="14376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161F69-C232-2844-8332-1EC7A240C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35" r="5" b="7674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26E8DD-863D-9D41-AA72-F998A98CC4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9" r="-2" b="29446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224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8844373-2C10-4009-B7EA-3CF51340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2E8819-9B87-1F4F-B63B-4EE33F49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399" y="725714"/>
            <a:ext cx="3671758" cy="486833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L’apprentissage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la langue </a:t>
            </a: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rigueur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structure </a:t>
            </a: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mémoire</a:t>
            </a: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logique</a:t>
            </a:r>
            <a:br>
              <a:rPr lang="fr-FR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r-FR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vocabulaire </a:t>
            </a:r>
            <a:br>
              <a:rPr lang="fr-FR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r-FR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orthographe</a:t>
            </a:r>
            <a:br>
              <a:rPr lang="fr-FR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1086F5-290F-43BC-8A5F-AA48DA80D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BFE62CD-B7BF-4E72-B3A4-EF70C3DAF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58BB09-35C2-4EAD-A800-B39E4CA49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8" name="Image 18">
            <a:extLst>
              <a:ext uri="{FF2B5EF4-FFF2-40B4-BE49-F238E27FC236}">
                <a16:creationId xmlns:a16="http://schemas.microsoft.com/office/drawing/2014/main" id="{6D48FC20-2BA8-AD47-A62B-33296CEB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2551" b="-4"/>
          <a:stretch/>
        </p:blipFill>
        <p:spPr>
          <a:xfrm>
            <a:off x="20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</p:spPr>
      </p:pic>
      <p:pic>
        <p:nvPicPr>
          <p:cNvPr id="20" name="Image 20">
            <a:extLst>
              <a:ext uri="{FF2B5EF4-FFF2-40B4-BE49-F238E27FC236}">
                <a16:creationId xmlns:a16="http://schemas.microsoft.com/office/drawing/2014/main" id="{09028D76-5631-5142-B55C-C49164B64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9623" b="-4"/>
          <a:stretch/>
        </p:blipFill>
        <p:spPr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8AA3616C-8F03-1A41-BDF6-F572D3781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r="3671" b="-4"/>
          <a:stretch/>
        </p:blipFill>
        <p:spPr>
          <a:xfrm>
            <a:off x="20" y="3524255"/>
            <a:ext cx="3910064" cy="3333745"/>
          </a:xfrm>
          <a:custGeom>
            <a:avLst/>
            <a:gdLst/>
            <a:ahLst/>
            <a:cxnLst/>
            <a:rect l="l" t="t" r="r" b="b"/>
            <a:pathLst>
              <a:path w="3910084" h="3333745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20991A-5EB0-44E3-B615-BDCA59E6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BE570C-9796-4356-8D50-B25FFB05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D72FE4A-0FC7-4162-85F2-63D0FE67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Image 15">
            <a:extLst>
              <a:ext uri="{FF2B5EF4-FFF2-40B4-BE49-F238E27FC236}">
                <a16:creationId xmlns:a16="http://schemas.microsoft.com/office/drawing/2014/main" id="{6A61451B-EF05-3545-9DFD-31C3DB567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r="13743" b="5"/>
          <a:stretch/>
        </p:blipFill>
        <p:spPr>
          <a:xfrm>
            <a:off x="8504168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1D1A57D-77BC-4EEC-819E-6F5EEF34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913AB8E-CB2A-4854-8A54-923C07FC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1F5CCDF-B355-4127-8062-39039B53D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23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2C648-12F3-4544-8512-1388FA17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FR" sz="3300" dirty="0">
                <a:latin typeface="Britannic Bold" panose="020B0903060703020204" pitchFamily="34" charset="77"/>
              </a:rPr>
              <a:t>Des points bonus pour le bac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938510-C5A5-414B-BC65-C4661050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3" r="14945" b="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F0F6B0-F7E0-7A40-87D9-0A276AB52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386" y="3752850"/>
            <a:ext cx="8480010" cy="3105150"/>
          </a:xfrm>
        </p:spPr>
        <p:txBody>
          <a:bodyPr anchor="ctr">
            <a:noAutofit/>
          </a:bodyPr>
          <a:lstStyle/>
          <a:p>
            <a:pPr algn="just"/>
            <a:r>
              <a:rPr lang="fr-FR" sz="2000" b="1" dirty="0"/>
              <a:t>un avantage considérable au baccalauréat </a:t>
            </a:r>
            <a:r>
              <a:rPr lang="fr-FR" sz="2000" b="0" dirty="0"/>
              <a:t>: le latin et le grec sont les </a:t>
            </a:r>
            <a:r>
              <a:rPr lang="fr-FR" sz="2000" b="1" dirty="0"/>
              <a:t>seules options facultatives à coefficient 3 et </a:t>
            </a:r>
            <a:r>
              <a:rPr lang="fr-FR" sz="2000" dirty="0"/>
              <a:t>à partir de 2021, à donner des </a:t>
            </a:r>
            <a:r>
              <a:rPr lang="fr-FR" sz="2000" b="1" dirty="0"/>
              <a:t>points bonus. </a:t>
            </a:r>
            <a:r>
              <a:rPr lang="fr-FR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L’évaluation se fera en contrôle continu, une moyenne des notes de première et terminale sera faite et chaque point au-dessus de dix sera multiplié par trois, </a:t>
            </a:r>
            <a:endParaRPr lang="fr-FR" sz="2000" b="0" dirty="0"/>
          </a:p>
          <a:p>
            <a:r>
              <a:rPr lang="fr-FR" sz="2000" b="0" dirty="0"/>
              <a:t>les notes valorisantes multiplient les chances d’obtention d’une </a:t>
            </a:r>
            <a:r>
              <a:rPr lang="fr-FR" sz="2000" b="1" dirty="0"/>
              <a:t>mention</a:t>
            </a:r>
            <a:r>
              <a:rPr lang="fr-FR" sz="2000" dirty="0"/>
              <a:t>.</a:t>
            </a:r>
          </a:p>
          <a:p>
            <a:r>
              <a:rPr lang="fr-FR" sz="2000" b="0" dirty="0"/>
              <a:t> </a:t>
            </a:r>
            <a:r>
              <a:rPr lang="fr-FR" sz="2000" b="1" dirty="0"/>
              <a:t>un « plus » pour les dossiers d’entrée dans l’enseignement supérieur 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17197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54AB08-4367-D64C-8A3A-636FE5BB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71" y="438452"/>
            <a:ext cx="4775130" cy="2313215"/>
          </a:xfrm>
        </p:spPr>
        <p:txBody>
          <a:bodyPr anchor="t">
            <a:noAutofit/>
          </a:bodyPr>
          <a:lstStyle/>
          <a:p>
            <a:r>
              <a:rPr lang="fr-FR" sz="3300" dirty="0">
                <a:solidFill>
                  <a:schemeClr val="bg1"/>
                </a:solidFill>
                <a:latin typeface="Britannic Bold" panose="020F0502020204030204" pitchFamily="34" charset="0"/>
              </a:rPr>
              <a:t>Un choix judicieux pour l’orientation post-bac</a:t>
            </a:r>
            <a:br>
              <a:rPr lang="fr-FR" sz="3300" dirty="0">
                <a:solidFill>
                  <a:schemeClr val="bg1"/>
                </a:solidFill>
                <a:latin typeface="Britannic Bold" panose="020F0502020204030204" pitchFamily="34" charset="0"/>
              </a:rPr>
            </a:br>
            <a:r>
              <a:rPr lang="fr-FR" sz="3300" dirty="0">
                <a:solidFill>
                  <a:schemeClr val="bg1"/>
                </a:solidFill>
                <a:latin typeface="Britannic Bold" panose="020F0502020204030204" pitchFamily="34" charset="0"/>
              </a:rPr>
              <a:t>Au carrefour entre les voies de la réussite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5A5CD1-C92C-F44D-A783-677660D8B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24" y="3146399"/>
            <a:ext cx="5477783" cy="3475744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Sciences: médecine, mathématiques, physique</a:t>
            </a:r>
          </a:p>
          <a:p>
            <a:r>
              <a:rPr lang="fr-FR" sz="2400" dirty="0">
                <a:solidFill>
                  <a:schemeClr val="bg1"/>
                </a:solidFill>
                <a:latin typeface="Britannic Bold" panose="020B0903060703020204" pitchFamily="34" charset="77"/>
              </a:rPr>
              <a:t>Sciences politiques</a:t>
            </a:r>
            <a:endParaRPr lang="fr-FR" sz="1300" dirty="0">
              <a:solidFill>
                <a:schemeClr val="bg1"/>
              </a:solidFill>
              <a:latin typeface="Britannic Bold" panose="020B0903060703020204" pitchFamily="34" charset="77"/>
            </a:endParaRPr>
          </a:p>
          <a:p>
            <a:r>
              <a:rPr lang="fr-FR" sz="24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Sciences humaines </a:t>
            </a:r>
            <a:endParaRPr lang="fr-FR" sz="10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  <a:p>
            <a:r>
              <a:rPr lang="fr-FR" sz="24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Droit</a:t>
            </a:r>
            <a:endParaRPr lang="fr-FR" sz="15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  <a:p>
            <a:r>
              <a:rPr lang="fr-FR" sz="24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Ingénieur</a:t>
            </a:r>
            <a:endParaRPr lang="fr-FR" sz="13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  <a:p>
            <a:r>
              <a:rPr lang="fr-FR" sz="24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Commerce </a:t>
            </a:r>
            <a:r>
              <a:rPr lang="fr-FR" sz="8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 </a:t>
            </a:r>
            <a:endParaRPr lang="fr-FR" sz="11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  <a:p>
            <a:r>
              <a:rPr lang="fr-FR" sz="2400" dirty="0">
                <a:solidFill>
                  <a:schemeClr val="bg1">
                    <a:alpha val="80000"/>
                  </a:schemeClr>
                </a:solidFill>
                <a:latin typeface="Britannic Bold" panose="020B0903060703020204" pitchFamily="34" charset="77"/>
              </a:rPr>
              <a:t>Archéologie, Architecture, Arts…</a:t>
            </a:r>
          </a:p>
          <a:p>
            <a:endParaRPr lang="fr-FR" sz="24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  <a:p>
            <a:endParaRPr lang="fr-FR" sz="24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  <a:p>
            <a:endParaRPr lang="fr-FR" sz="2400" dirty="0">
              <a:solidFill>
                <a:schemeClr val="bg1">
                  <a:alpha val="80000"/>
                </a:schemeClr>
              </a:solidFill>
              <a:latin typeface="Britannic Bold" panose="020B0903060703020204" pitchFamily="34" charset="77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F23151F7-2E00-7545-BE24-9E3100712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r="12094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12E783A3-A234-5B47-B6CC-8525166B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 r="1" b="9476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1" name="Group 20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97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A692F-1D6C-2049-BFEA-91F0ABE0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FR" sz="2800" b="1" dirty="0"/>
              <a:t>Développer une conscience humaniste:  </a:t>
            </a:r>
            <a:br>
              <a:rPr lang="fr-FR" sz="2800" b="1" dirty="0"/>
            </a:br>
            <a:r>
              <a:rPr lang="fr-FR" sz="2800" b="1" dirty="0"/>
              <a:t>mieux se comprendre et mieux se situer dans le monde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63F562-BCF6-3745-A7D5-B6ADC8B15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4" b="958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CDBD1B-EA18-E54A-94EE-32E8583B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49"/>
            <a:ext cx="7926303" cy="2960007"/>
          </a:xfrm>
        </p:spPr>
        <p:txBody>
          <a:bodyPr anchor="ctr">
            <a:noAutofit/>
          </a:bodyPr>
          <a:lstStyle/>
          <a:p>
            <a:r>
              <a:rPr lang="fr-FR" sz="2200" i="1" dirty="0"/>
              <a:t>Des programmes fondés sur la confrontation entre mondes anciens et monde moderne </a:t>
            </a:r>
          </a:p>
          <a:p>
            <a:r>
              <a:rPr lang="fr-FR" sz="2200" dirty="0"/>
              <a:t>Des repères intellectuels qui vont au-delà du contexte immédiat de leur environnement: une hauteur de vue précieuse !</a:t>
            </a:r>
          </a:p>
          <a:p>
            <a:r>
              <a:rPr lang="fr-FR" sz="2200" dirty="0"/>
              <a:t>revisiter les modes de vie et de pensée des Anciens</a:t>
            </a:r>
            <a:endParaRPr lang="fr-FR" sz="2200" i="1" dirty="0"/>
          </a:p>
          <a:p>
            <a:r>
              <a:rPr lang="fr-FR" sz="2200" dirty="0"/>
              <a:t>confrontation d’œuvres latines ou grecques avec des œuvres contemporaines (recherches, exposés, constitution d’une bibliothèque à soi, pour nourrir les réflexions…)</a:t>
            </a:r>
            <a:endParaRPr lang="fr-FR" sz="2200" i="1" dirty="0"/>
          </a:p>
        </p:txBody>
      </p:sp>
    </p:spTree>
    <p:extLst>
      <p:ext uri="{BB962C8B-B14F-4D97-AF65-F5344CB8AC3E}">
        <p14:creationId xmlns:p14="http://schemas.microsoft.com/office/powerpoint/2010/main" val="42334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5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F1FD4F-8B3C-7C4E-B1E3-C169FBEDD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06" r="5" b="17281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F2793C8-6103-5C43-93CD-02C733491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1785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342567-5597-D545-AB31-2AFBD75AB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4" r="5" b="11264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A3D1EF-F8AB-CE40-9A39-996A54FD6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10" r="1" b="23943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64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667B8F-1465-1A49-A0BA-C65721AC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fr-FR" sz="3300" dirty="0">
                <a:solidFill>
                  <a:srgbClr val="FFFFFF"/>
                </a:solidFill>
              </a:rPr>
              <a:t>La parole hier et aujourd’hui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CB365C8-0F93-014F-8F99-4603EAC03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7" r="4369" b="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1085CE-C4FB-3241-AED8-D9ED6C55A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 fontScale="92500" lnSpcReduction="20000"/>
          </a:bodyPr>
          <a:lstStyle/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2100" dirty="0">
                <a:solidFill>
                  <a:srgbClr val="FFFFFF"/>
                </a:solidFill>
              </a:rPr>
              <a:t>Le pouvoir de la parole dans un contexte politique (discours des premiers orateurs face aux discours d’acteurs politiques modernes et contemporains)</a:t>
            </a:r>
          </a:p>
          <a:p>
            <a:r>
              <a:rPr lang="fr-FR" sz="2100" dirty="0">
                <a:solidFill>
                  <a:srgbClr val="FFFFFF"/>
                </a:solidFill>
              </a:rPr>
              <a:t>La mise en œuvre de la rhétorique dans les concours d’éloquence (concours 2018, 2019 avec des lycées internationaux à Londres)</a:t>
            </a:r>
          </a:p>
        </p:txBody>
      </p:sp>
    </p:spTree>
    <p:extLst>
      <p:ext uri="{BB962C8B-B14F-4D97-AF65-F5344CB8AC3E}">
        <p14:creationId xmlns:p14="http://schemas.microsoft.com/office/powerpoint/2010/main" val="2244220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972C9-7B8C-6D45-86E1-572580BB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795" y="450859"/>
            <a:ext cx="10515600" cy="1325563"/>
          </a:xfrm>
        </p:spPr>
        <p:txBody>
          <a:bodyPr anchor="b">
            <a:normAutofit/>
          </a:bodyPr>
          <a:lstStyle/>
          <a:p>
            <a:r>
              <a:rPr lang="el-GR" sz="2800" dirty="0" err="1"/>
              <a:t>ὁ</a:t>
            </a:r>
            <a:r>
              <a:rPr lang="el-GR" sz="2800" dirty="0"/>
              <a:t> </a:t>
            </a:r>
            <a:r>
              <a:rPr lang="el-GR" sz="2800" dirty="0" err="1"/>
              <a:t>δὲ</a:t>
            </a:r>
            <a:r>
              <a:rPr lang="el-GR" sz="2800" dirty="0"/>
              <a:t> </a:t>
            </a:r>
            <a:r>
              <a:rPr lang="el-GR" sz="2800" dirty="0" err="1"/>
              <a:t>ἀνεξέταστος</a:t>
            </a:r>
            <a:r>
              <a:rPr lang="el-GR" sz="2800" dirty="0"/>
              <a:t> βίος </a:t>
            </a:r>
            <a:r>
              <a:rPr lang="el-GR" sz="2800" dirty="0" err="1"/>
              <a:t>οὐ</a:t>
            </a:r>
            <a:r>
              <a:rPr lang="el-GR" sz="2800" dirty="0"/>
              <a:t> </a:t>
            </a:r>
            <a:r>
              <a:rPr lang="el-GR" sz="2800" dirty="0" err="1"/>
              <a:t>βιωτὸς</a:t>
            </a:r>
            <a:r>
              <a:rPr lang="el-GR" sz="2800" dirty="0"/>
              <a:t> </a:t>
            </a:r>
            <a:r>
              <a:rPr lang="el-GR" sz="2800" dirty="0" err="1"/>
              <a:t>ἀνθρώπῳ</a:t>
            </a:r>
            <a:r>
              <a:rPr lang="fr-FR" sz="2800" dirty="0">
                <a:latin typeface="Britannic Bold" panose="020B0903060703020204" pitchFamily="34" charset="77"/>
              </a:rPr>
              <a:t> </a:t>
            </a:r>
            <a:br>
              <a:rPr lang="fr-FR" sz="2800" dirty="0">
                <a:latin typeface="Britannic Bold" panose="020B0903060703020204" pitchFamily="34" charset="77"/>
              </a:rPr>
            </a:br>
            <a:r>
              <a:rPr lang="fr-FR" sz="2800" dirty="0">
                <a:latin typeface="Britannic Bold" panose="020B0903060703020204" pitchFamily="34" charset="77"/>
              </a:rPr>
              <a:t>« Une vie sans examen ne vaut pas la peine d’être vécue » (Apologie de Socrate, 38a, 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9B269-E5B6-924D-8A9D-27837C600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79" y="2055803"/>
            <a:ext cx="5181600" cy="4351338"/>
          </a:xfrm>
        </p:spPr>
        <p:txBody>
          <a:bodyPr>
            <a:noAutofit/>
          </a:bodyPr>
          <a:lstStyle/>
          <a:p>
            <a:r>
              <a:rPr lang="fr-FR" sz="2700" dirty="0"/>
              <a:t>Liberté de penser et d’expression</a:t>
            </a:r>
          </a:p>
          <a:p>
            <a:r>
              <a:rPr lang="fr-FR" sz="2700" dirty="0"/>
              <a:t>Pratique du doute, du questionnement</a:t>
            </a:r>
          </a:p>
          <a:p>
            <a:r>
              <a:rPr lang="fr-FR" sz="2700" dirty="0"/>
              <a:t>Définition des mots</a:t>
            </a:r>
          </a:p>
          <a:p>
            <a:r>
              <a:rPr lang="fr-FR" sz="2700" dirty="0"/>
              <a:t>Exercice de la raison</a:t>
            </a:r>
          </a:p>
          <a:p>
            <a:r>
              <a:rPr lang="fr-FR" sz="2700" dirty="0"/>
              <a:t>Examen des opinions, préjugés, idées reçues, apparences.</a:t>
            </a:r>
          </a:p>
          <a:p>
            <a:endParaRPr lang="fr-FR" sz="27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26406E-BDF0-EF49-8A6A-0280879F9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979" y="2055803"/>
            <a:ext cx="5181600" cy="4351338"/>
          </a:xfrm>
        </p:spPr>
        <p:txBody>
          <a:bodyPr/>
          <a:lstStyle/>
          <a:p>
            <a:r>
              <a:rPr lang="fr-FR" sz="2800" i="1" dirty="0"/>
              <a:t>Dans une société où l’esprit critique et la liberté de le transmettre </a:t>
            </a:r>
            <a:r>
              <a:rPr lang="fr-FR" sz="2800" i="1"/>
              <a:t>sont menacés, </a:t>
            </a:r>
            <a:r>
              <a:rPr lang="fr-FR" sz="2800" i="1" dirty="0"/>
              <a:t>où tout va très vite, où on est amené à se positionner rapidement et à donner son avis sur tout.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72DEBE-064D-FA45-B488-597E148F4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" r="2040"/>
          <a:stretch/>
        </p:blipFill>
        <p:spPr>
          <a:xfrm>
            <a:off x="21" y="10"/>
            <a:ext cx="1676358" cy="24800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909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8475C-B257-5240-9AE9-81718E1C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100" dirty="0">
                <a:latin typeface="Broadway" pitchFamily="82" charset="77"/>
              </a:rPr>
              <a:t>Demandez le programme !</a:t>
            </a:r>
            <a:br>
              <a:rPr lang="fr-FR" sz="4100" dirty="0">
                <a:latin typeface="Broadway" pitchFamily="82" charset="77"/>
              </a:rPr>
            </a:br>
            <a:endParaRPr lang="fr-FR" sz="4100" dirty="0">
              <a:latin typeface="Broadway" pitchFamily="82" charset="77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ECBCD1-F46B-DE49-A0A7-8B3E6256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136" y="1611351"/>
            <a:ext cx="5157787" cy="823912"/>
          </a:xfrm>
        </p:spPr>
        <p:txBody>
          <a:bodyPr/>
          <a:lstStyle/>
          <a:p>
            <a:pPr algn="ctr"/>
            <a:r>
              <a:rPr lang="fr-FR" dirty="0"/>
              <a:t>Première : questionnement sur l’Homme et la cité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102220-C0ED-824F-8CC9-C90469F6A6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fr-FR" sz="2200" dirty="0"/>
              <a:t>Comment vivre ensemble ? Comment la pensée politique a-t-elle façonné les relations entre les individus ? </a:t>
            </a:r>
          </a:p>
          <a:p>
            <a:r>
              <a:rPr lang="fr-FR" sz="2200" dirty="0"/>
              <a:t>s’interroger sur les formes de la citoyenneté, </a:t>
            </a:r>
          </a:p>
          <a:p>
            <a:r>
              <a:rPr lang="fr-FR" sz="2200" dirty="0"/>
              <a:t>la présence des dieux au cœur de la cité, </a:t>
            </a:r>
          </a:p>
          <a:p>
            <a:r>
              <a:rPr lang="fr-FR" sz="2200" dirty="0"/>
              <a:t>la tension entre le masculin et le féminin.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0F3ECE-6213-FF45-BE51-9260290F5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69207"/>
            <a:ext cx="5183188" cy="823912"/>
          </a:xfrm>
        </p:spPr>
        <p:txBody>
          <a:bodyPr/>
          <a:lstStyle/>
          <a:p>
            <a:pPr algn="ctr"/>
            <a:r>
              <a:rPr lang="fr-FR" dirty="0"/>
              <a:t>Terminale : questionnement sur le rapport au monde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81E560B-02BF-2C42-8A7C-577A9FC8C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9224" y="2093119"/>
            <a:ext cx="5183188" cy="3684588"/>
          </a:xfrm>
        </p:spPr>
        <p:txBody>
          <a:bodyPr>
            <a:noAutofit/>
          </a:bodyPr>
          <a:lstStyle/>
          <a:p>
            <a:r>
              <a:rPr lang="fr-FR" sz="2300" dirty="0"/>
              <a:t>Leçons de sagesse antique (figures de sages, philosophes, scientifiques, maîtres…)</a:t>
            </a:r>
          </a:p>
          <a:p>
            <a:r>
              <a:rPr lang="fr-FR" sz="2300" dirty="0"/>
              <a:t>Comprendre le monde (mythologie, interrogation sur la nature, le corps, la mort)</a:t>
            </a:r>
          </a:p>
          <a:p>
            <a:r>
              <a:rPr lang="fr-FR" sz="2300" dirty="0"/>
              <a:t>Inventer, créer, fabriquer, produire (figures mythiques d’artistes et d’artisans, premières conceptions techniques…)</a:t>
            </a:r>
          </a:p>
          <a:p>
            <a:r>
              <a:rPr lang="fr-FR" sz="2300" dirty="0"/>
              <a:t>Méditerranée : présence des mondes antiques (art grec, romain, cités archéologiques…)</a:t>
            </a:r>
          </a:p>
        </p:txBody>
      </p:sp>
    </p:spTree>
    <p:extLst>
      <p:ext uri="{BB962C8B-B14F-4D97-AF65-F5344CB8AC3E}">
        <p14:creationId xmlns:p14="http://schemas.microsoft.com/office/powerpoint/2010/main" val="9266787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10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Les options latin et grec  en 1ere et Terminale</vt:lpstr>
      <vt:lpstr>Un enseignement ouvert à tous </vt:lpstr>
      <vt:lpstr> L’apprentissage de la langue   rigueur  structure  mémoire logique vocabulaire  orthographe </vt:lpstr>
      <vt:lpstr>Des points bonus pour le bac</vt:lpstr>
      <vt:lpstr>Un choix judicieux pour l’orientation post-bac Au carrefour entre les voies de la réussite</vt:lpstr>
      <vt:lpstr>Développer une conscience humaniste:   mieux se comprendre et mieux se situer dans le monde</vt:lpstr>
      <vt:lpstr>La parole hier et aujourd’hui </vt:lpstr>
      <vt:lpstr>ὁ δὲ ἀνεξέταστος βίος οὐ βιωτὸς ἀνθρώπῳ  « Une vie sans examen ne vaut pas la peine d’être vécue » (Apologie de Socrate, 38a, )</vt:lpstr>
      <vt:lpstr>Demandez le programme ! </vt:lpstr>
      <vt:lpstr>Des échanges interdisciplinaires entre les diverses lectures du réel  :  une vie culturelle au-delà des murs de l’établissement (spectacles, voyages, interventions de spécialistes…)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options latin et grec en 1ere et Tle</dc:title>
  <dc:creator>PEREZ Judith</dc:creator>
  <cp:lastModifiedBy>PEREZ Judith</cp:lastModifiedBy>
  <cp:revision>10</cp:revision>
  <dcterms:created xsi:type="dcterms:W3CDTF">2020-11-18T21:10:37Z</dcterms:created>
  <dcterms:modified xsi:type="dcterms:W3CDTF">2020-11-20T08:18:33Z</dcterms:modified>
</cp:coreProperties>
</file>