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A4D75D-D6FC-4C5C-A913-CB30FD4FF8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ABF5DFD-C4C7-4349-A730-19D8DA9F31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313AC9B-BB5B-47B5-AB6A-FA2D1CCB6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5A791-6FBD-4D2D-9203-3FE37A5A0B7D}" type="datetimeFigureOut">
              <a:rPr lang="fr-FR" smtClean="0"/>
              <a:t>18/10/2021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174463D-755F-433C-9CBF-4DA8E723B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B3BC903-4D88-4B0A-85E0-2C864C504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2A64B-C5BC-41DE-8730-98B8FD21AF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5542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F27F0A-829D-4CFD-8ACC-49B2CC460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F78D5AA-7C3E-48B7-A9CB-097008C2B8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12AE318-B0FF-4231-993F-4E701D814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5A791-6FBD-4D2D-9203-3FE37A5A0B7D}" type="datetimeFigureOut">
              <a:rPr lang="fr-FR" smtClean="0"/>
              <a:t>18/10/2021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641BEEE-9AB9-4C4D-B8BC-E1D364D63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C604A22-68E2-4EF2-8E49-0DF35F6A0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2A64B-C5BC-41DE-8730-98B8FD21AF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3020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45837F5-EE9D-4E9A-A21B-0B761A3DF3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91E5C56-A511-4706-9E33-A32E4C8EB6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8428E92-E673-42B0-ABF9-1E09BC325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5A791-6FBD-4D2D-9203-3FE37A5A0B7D}" type="datetimeFigureOut">
              <a:rPr lang="fr-FR" smtClean="0"/>
              <a:t>18/10/2021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E3E7764-15F6-4C26-AC77-035E31D47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7A1BD2A-8EE5-44AF-A3EF-9CBBBE015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2A64B-C5BC-41DE-8730-98B8FD21AF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4341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D5F631-018C-48E8-8281-14D35E135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CCFD005-9867-4C1F-8340-103F51FBAF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BAA6620-D10A-40AF-BD59-AAC6F0032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5A791-6FBD-4D2D-9203-3FE37A5A0B7D}" type="datetimeFigureOut">
              <a:rPr lang="fr-FR" smtClean="0"/>
              <a:t>18/10/2021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E2E4B7B-9684-4746-BB79-383747E23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9C1D938-8EE3-444A-AA5C-75A167E98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2A64B-C5BC-41DE-8730-98B8FD21AF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1916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F2A1C4-34FA-4C9D-93E1-F65EAD7AA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C346C52-DCF6-4662-BD91-A3539ED045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2F68DCE-2868-4A0E-982C-2FC86C671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5A791-6FBD-4D2D-9203-3FE37A5A0B7D}" type="datetimeFigureOut">
              <a:rPr lang="fr-FR" smtClean="0"/>
              <a:t>18/10/2021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D8A8D40-429C-4052-88F9-9DF0ACCE7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B9F8D02-C548-4629-BB00-32AFE0B4A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2A64B-C5BC-41DE-8730-98B8FD21AF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0661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B98E04-012D-42E9-A961-34CB0601E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D56CCB-444D-43D9-A58F-021F341468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B689768-CF97-4C5E-BD82-BEA7AF356A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756F999-6766-4C91-A8B1-87AAC9886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5A791-6FBD-4D2D-9203-3FE37A5A0B7D}" type="datetimeFigureOut">
              <a:rPr lang="fr-FR" smtClean="0"/>
              <a:t>18/10/2021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892640B-6D9A-492E-964D-C8444EF3D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A5863A7-5707-4030-9F5F-1EAB26AC4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2A64B-C5BC-41DE-8730-98B8FD21AF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2730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A7DDEA-790B-47CA-ABF2-682373CCD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72176F-DDF6-40C2-B669-E09AB052E3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F1C609F-2DF2-48A6-A1A5-3684B99E64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C4033E8-2ECB-4D21-A7C9-B193F24C18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A8FE82A-1E78-4374-998A-6C7603BC6E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6B8EA7B-FE88-4FC8-AF96-893FAA4E6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5A791-6FBD-4D2D-9203-3FE37A5A0B7D}" type="datetimeFigureOut">
              <a:rPr lang="fr-FR" smtClean="0"/>
              <a:t>18/10/2021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00FA4F3-65AD-4E11-8DA5-E8C21DE77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F91E1F4-08C1-489A-9D4B-C05B479C0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2A64B-C5BC-41DE-8730-98B8FD21AF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332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CB8959-F7AD-44F7-BF52-A20D1C127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A785CEC-F4F8-4530-A140-15F559870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5A791-6FBD-4D2D-9203-3FE37A5A0B7D}" type="datetimeFigureOut">
              <a:rPr lang="fr-FR" smtClean="0"/>
              <a:t>18/10/2021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291ADA0-B787-4B0B-AB4C-ED9035F43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69A008B-6EDE-4271-A4DF-734C24665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2A64B-C5BC-41DE-8730-98B8FD21AF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4432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EE904E3-4C8F-41BB-B699-059A67CAE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5A791-6FBD-4D2D-9203-3FE37A5A0B7D}" type="datetimeFigureOut">
              <a:rPr lang="fr-FR" smtClean="0"/>
              <a:t>18/10/2021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22E1213-7C4A-4DBB-A9D2-74CACAB22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2A70C25-997E-4231-80BA-C31304025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2A64B-C5BC-41DE-8730-98B8FD21AF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0222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234569-327A-443C-A2E6-B72E1E7B3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B29EE81-12A9-4EA3-BDED-81CDC1E909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848776E-1A33-4747-B8E1-6CB874874B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B6B2AD2-FE74-4DA0-A2E3-C7C45AAEB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5A791-6FBD-4D2D-9203-3FE37A5A0B7D}" type="datetimeFigureOut">
              <a:rPr lang="fr-FR" smtClean="0"/>
              <a:t>18/10/2021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871A648-6EF9-4C18-A931-377F8ED8B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43D25B6-2F31-4D71-B86F-F677D1DE6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2A64B-C5BC-41DE-8730-98B8FD21AF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1902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982855-018D-4BFC-B7BD-B68875C25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7D91B05-62BD-4042-B2CF-0B3E3A84A5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2830F6D-BA5F-4158-A7CB-5D409091D7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E8C5C40-0676-4677-BA41-1C8939D70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5A791-6FBD-4D2D-9203-3FE37A5A0B7D}" type="datetimeFigureOut">
              <a:rPr lang="fr-FR" smtClean="0"/>
              <a:t>18/10/2021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10330A6-282C-4B48-B929-812BADCD3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194F6AC-D646-4F2B-A6F8-F0D7373E7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2A64B-C5BC-41DE-8730-98B8FD21AF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2126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26595FF-723A-408F-9C81-41A93CCE5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A73CDEA-58D7-4129-BC29-A15210D07C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021D682-30A1-4CE3-9CFF-13CCD70D0B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A5A791-6FBD-4D2D-9203-3FE37A5A0B7D}" type="datetimeFigureOut">
              <a:rPr lang="fr-FR" smtClean="0"/>
              <a:t>18/10/2021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9B64CF0-AF62-4B4E-9653-357F8B1457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FD2DC2-17BB-40A7-B285-83D04DD725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2A64B-C5BC-41DE-8730-98B8FD21AF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4580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ambridgeinternational.org/programmes-and-qualifications/cambridge-upper-secondary/cambridge-igcse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333586-340C-4098-B2F5-E4C043397D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IGCSE</a:t>
            </a:r>
            <a:br>
              <a:rPr lang="fr-FR" dirty="0"/>
            </a:br>
            <a:r>
              <a:rPr lang="fr-FR" dirty="0" err="1"/>
              <a:t>History</a:t>
            </a:r>
            <a:r>
              <a:rPr lang="fr-FR" dirty="0"/>
              <a:t> and </a:t>
            </a:r>
            <a:r>
              <a:rPr lang="fr-FR" dirty="0" err="1"/>
              <a:t>Geography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2C7854B-9590-4C6A-A25E-7BA1958339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3eme and 2</a:t>
            </a:r>
            <a:r>
              <a:rPr lang="fr-FR" baseline="30000" dirty="0"/>
              <a:t>nd</a:t>
            </a:r>
            <a:r>
              <a:rPr lang="fr-FR" dirty="0"/>
              <a:t> </a:t>
            </a:r>
          </a:p>
          <a:p>
            <a:r>
              <a:rPr lang="en-US" dirty="0"/>
              <a:t>Two-Year</a:t>
            </a:r>
            <a:r>
              <a:rPr lang="fr-FR" dirty="0"/>
              <a:t> Program</a:t>
            </a:r>
          </a:p>
          <a:p>
            <a:r>
              <a:rPr lang="fr-FR" dirty="0"/>
              <a:t>2021 - 2022</a:t>
            </a:r>
          </a:p>
        </p:txBody>
      </p:sp>
    </p:spTree>
    <p:extLst>
      <p:ext uri="{BB962C8B-B14F-4D97-AF65-F5344CB8AC3E}">
        <p14:creationId xmlns:p14="http://schemas.microsoft.com/office/powerpoint/2010/main" val="18903778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DD5F5-6353-1B45-8E7A-D6170A780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Extra resources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A64F54-8378-7140-BB2B-1D5492A10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Digital </a:t>
            </a:r>
            <a:r>
              <a:rPr lang="fr-FR" dirty="0" err="1"/>
              <a:t>theater</a:t>
            </a:r>
            <a:r>
              <a:rPr lang="fr-FR" dirty="0"/>
              <a:t> plus</a:t>
            </a:r>
          </a:p>
          <a:p>
            <a:r>
              <a:rPr lang="fr-FR" dirty="0"/>
              <a:t>BrainPop</a:t>
            </a:r>
          </a:p>
          <a:p>
            <a:r>
              <a:rPr lang="fr-FR" dirty="0"/>
              <a:t>Vocabulary.com</a:t>
            </a:r>
          </a:p>
          <a:p>
            <a:r>
              <a:rPr lang="fr-FR" dirty="0"/>
              <a:t>Cambridge </a:t>
            </a:r>
            <a:r>
              <a:rPr lang="fr-FR" dirty="0" err="1"/>
              <a:t>dictionary</a:t>
            </a:r>
            <a:r>
              <a:rPr lang="fr-FR" dirty="0"/>
              <a:t> on line</a:t>
            </a:r>
          </a:p>
          <a:p>
            <a:r>
              <a:rPr lang="fr-FR" dirty="0" err="1"/>
              <a:t>Roaming</a:t>
            </a:r>
            <a:r>
              <a:rPr lang="fr-FR" dirty="0"/>
              <a:t> School House </a:t>
            </a:r>
          </a:p>
          <a:p>
            <a:r>
              <a:rPr lang="fr-FR" dirty="0"/>
              <a:t>British Council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06877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D52ED6-20A7-4FB9-889A-BF24F64D1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IGCSE: </a:t>
            </a:r>
            <a:r>
              <a:rPr lang="fr-FR" dirty="0" err="1"/>
              <a:t>Two</a:t>
            </a:r>
            <a:r>
              <a:rPr lang="fr-FR" dirty="0"/>
              <a:t> </a:t>
            </a:r>
            <a:r>
              <a:rPr lang="fr-FR" dirty="0" err="1"/>
              <a:t>years</a:t>
            </a:r>
            <a:r>
              <a:rPr lang="fr-FR" dirty="0"/>
              <a:t> to </a:t>
            </a:r>
            <a:r>
              <a:rPr lang="fr-FR" dirty="0" err="1"/>
              <a:t>prepare</a:t>
            </a:r>
            <a:r>
              <a:rPr lang="fr-FR" dirty="0"/>
              <a:t> </a:t>
            </a:r>
            <a:r>
              <a:rPr lang="fr-FR" dirty="0" err="1"/>
              <a:t>two</a:t>
            </a:r>
            <a:r>
              <a:rPr lang="fr-FR" dirty="0"/>
              <a:t> exams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281AA94-A3C6-44FC-A167-4856B84D26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Over the two </a:t>
            </a:r>
            <a:r>
              <a:rPr lang="fr-FR" dirty="0" err="1"/>
              <a:t>years</a:t>
            </a:r>
            <a:r>
              <a:rPr lang="fr-FR" dirty="0"/>
              <a:t> in 3eme and 2</a:t>
            </a:r>
            <a:r>
              <a:rPr lang="fr-FR" baseline="30000" dirty="0"/>
              <a:t>nd</a:t>
            </a:r>
            <a:r>
              <a:rPr lang="fr-FR" dirty="0"/>
              <a:t> the students </a:t>
            </a:r>
            <a:r>
              <a:rPr lang="fr-FR" dirty="0" err="1"/>
              <a:t>prepare</a:t>
            </a:r>
            <a:r>
              <a:rPr lang="fr-FR" dirty="0"/>
              <a:t> the IGCSE exams </a:t>
            </a:r>
            <a:r>
              <a:rPr lang="fr-FR" dirty="0" err="1"/>
              <a:t>which</a:t>
            </a:r>
            <a:r>
              <a:rPr lang="fr-FR" dirty="0"/>
              <a:t> take place in May of </a:t>
            </a:r>
            <a:r>
              <a:rPr lang="fr-FR" dirty="0" err="1"/>
              <a:t>their</a:t>
            </a:r>
            <a:r>
              <a:rPr lang="fr-FR" dirty="0"/>
              <a:t> second </a:t>
            </a:r>
            <a:r>
              <a:rPr lang="fr-FR" dirty="0" err="1"/>
              <a:t>year</a:t>
            </a:r>
            <a:r>
              <a:rPr lang="fr-FR" dirty="0"/>
              <a:t> in the program.</a:t>
            </a:r>
          </a:p>
          <a:p>
            <a:r>
              <a:rPr lang="fr-FR" dirty="0"/>
              <a:t>The classes are </a:t>
            </a:r>
            <a:r>
              <a:rPr lang="fr-FR" dirty="0" err="1"/>
              <a:t>divided</a:t>
            </a:r>
            <a:r>
              <a:rPr lang="fr-FR" dirty="0"/>
              <a:t> </a:t>
            </a:r>
            <a:r>
              <a:rPr lang="fr-FR" dirty="0" err="1"/>
              <a:t>into</a:t>
            </a:r>
            <a:r>
              <a:rPr lang="fr-FR" dirty="0"/>
              <a:t> </a:t>
            </a:r>
            <a:r>
              <a:rPr lang="fr-FR" dirty="0" err="1"/>
              <a:t>two</a:t>
            </a:r>
            <a:r>
              <a:rPr lang="fr-FR" dirty="0"/>
              <a:t> </a:t>
            </a:r>
            <a:r>
              <a:rPr lang="fr-FR" dirty="0" err="1"/>
              <a:t>subjects</a:t>
            </a:r>
            <a:r>
              <a:rPr lang="fr-FR" dirty="0"/>
              <a:t>: </a:t>
            </a:r>
            <a:r>
              <a:rPr lang="fr-FR" dirty="0" err="1"/>
              <a:t>Language</a:t>
            </a:r>
            <a:r>
              <a:rPr lang="fr-FR" dirty="0"/>
              <a:t> and </a:t>
            </a:r>
            <a:r>
              <a:rPr lang="fr-FR" dirty="0" err="1"/>
              <a:t>Literature</a:t>
            </a:r>
            <a:endParaRPr lang="fr-FR" dirty="0"/>
          </a:p>
          <a:p>
            <a:r>
              <a:rPr lang="fr-FR" dirty="0" err="1"/>
              <a:t>Students</a:t>
            </a:r>
            <a:r>
              <a:rPr lang="fr-FR" dirty="0"/>
              <a:t> have 6 sessions a </a:t>
            </a:r>
            <a:r>
              <a:rPr lang="fr-FR" dirty="0" err="1"/>
              <a:t>week</a:t>
            </a:r>
            <a:r>
              <a:rPr lang="fr-FR" dirty="0"/>
              <a:t> in 3eme and 6 sessions a </a:t>
            </a:r>
            <a:r>
              <a:rPr lang="fr-FR" dirty="0" err="1"/>
              <a:t>week</a:t>
            </a:r>
            <a:r>
              <a:rPr lang="fr-FR" dirty="0"/>
              <a:t> in 2</a:t>
            </a:r>
            <a:r>
              <a:rPr lang="fr-FR" baseline="30000" dirty="0"/>
              <a:t>nd</a:t>
            </a:r>
            <a:r>
              <a:rPr lang="fr-FR" dirty="0"/>
              <a:t> with </a:t>
            </a:r>
            <a:r>
              <a:rPr lang="fr-FR" dirty="0" err="1"/>
              <a:t>revision</a:t>
            </a:r>
            <a:r>
              <a:rPr lang="fr-FR" dirty="0"/>
              <a:t> sessions set up </a:t>
            </a:r>
            <a:r>
              <a:rPr lang="fr-FR" dirty="0" err="1"/>
              <a:t>throughout</a:t>
            </a:r>
            <a:r>
              <a:rPr lang="fr-FR" dirty="0"/>
              <a:t> the </a:t>
            </a:r>
            <a:r>
              <a:rPr lang="fr-FR" dirty="0" err="1"/>
              <a:t>year</a:t>
            </a:r>
            <a:r>
              <a:rPr lang="fr-FR" dirty="0"/>
              <a:t>.</a:t>
            </a:r>
          </a:p>
          <a:p>
            <a:pPr marL="0" indent="0">
              <a:buNone/>
            </a:pPr>
            <a:r>
              <a:rPr lang="fr-FR" dirty="0"/>
              <a:t>You can </a:t>
            </a:r>
            <a:r>
              <a:rPr lang="fr-FR" dirty="0" err="1"/>
              <a:t>find</a:t>
            </a:r>
            <a:r>
              <a:rPr lang="fr-FR" dirty="0"/>
              <a:t> </a:t>
            </a:r>
            <a:r>
              <a:rPr lang="fr-FR" dirty="0" err="1"/>
              <a:t>many</a:t>
            </a:r>
            <a:r>
              <a:rPr lang="fr-FR" dirty="0"/>
              <a:t> </a:t>
            </a:r>
            <a:r>
              <a:rPr lang="fr-FR" dirty="0" err="1"/>
              <a:t>examples</a:t>
            </a:r>
            <a:r>
              <a:rPr lang="fr-FR" dirty="0"/>
              <a:t> of exams and documents to help </a:t>
            </a:r>
            <a:r>
              <a:rPr lang="fr-FR" dirty="0" err="1"/>
              <a:t>you</a:t>
            </a:r>
            <a:r>
              <a:rPr lang="fr-FR" dirty="0"/>
              <a:t> </a:t>
            </a:r>
            <a:r>
              <a:rPr lang="fr-FR" dirty="0" err="1"/>
              <a:t>understand</a:t>
            </a:r>
            <a:r>
              <a:rPr lang="fr-FR" dirty="0"/>
              <a:t> the programs on the Cambridge </a:t>
            </a:r>
            <a:r>
              <a:rPr lang="fr-FR" dirty="0" err="1"/>
              <a:t>website</a:t>
            </a:r>
            <a:r>
              <a:rPr lang="fr-FR" dirty="0"/>
              <a:t>: </a:t>
            </a:r>
          </a:p>
          <a:p>
            <a:pPr marL="0" indent="0">
              <a:buNone/>
            </a:pPr>
            <a:r>
              <a:rPr lang="fr-FR" dirty="0">
                <a:hlinkClick r:id="rId2"/>
              </a:rPr>
              <a:t>https://www.cambridgeinternational.org/programmes-and-qualifications/cambridge-upper-secondary/cambridge-igcse/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12545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0B7D5C-081C-4ED7-BC63-35933F037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IGCSE 0500 – First </a:t>
            </a:r>
            <a:r>
              <a:rPr lang="en-US" dirty="0"/>
              <a:t>Language</a:t>
            </a:r>
            <a:r>
              <a:rPr lang="fr-FR" dirty="0"/>
              <a:t> Exam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2515B6-20EC-4349-8901-B9DBA13805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aims of this syllabus are to enable students to: </a:t>
            </a:r>
          </a:p>
          <a:p>
            <a:pPr marL="0" indent="0">
              <a:buNone/>
            </a:pPr>
            <a:r>
              <a:rPr lang="en-US" dirty="0"/>
              <a:t>- read a wide range of texts, fluently and with good understanding</a:t>
            </a:r>
          </a:p>
          <a:p>
            <a:pPr marL="0" indent="0">
              <a:buNone/>
            </a:pPr>
            <a:r>
              <a:rPr lang="en-US" dirty="0"/>
              <a:t>- read critically</a:t>
            </a:r>
          </a:p>
          <a:p>
            <a:pPr marL="0" indent="0">
              <a:buNone/>
            </a:pPr>
            <a:r>
              <a:rPr lang="en-US" dirty="0"/>
              <a:t>- write accurately and effectively</a:t>
            </a:r>
          </a:p>
          <a:p>
            <a:pPr marL="0" indent="0">
              <a:buNone/>
            </a:pPr>
            <a:r>
              <a:rPr lang="en-US" dirty="0"/>
              <a:t>- develop skills of evaluation, analysis, use and inference </a:t>
            </a:r>
          </a:p>
          <a:p>
            <a:pPr marL="0" indent="0">
              <a:buNone/>
            </a:pPr>
            <a:r>
              <a:rPr lang="en-US" dirty="0"/>
              <a:t>- listen to, understand, and use spoken language effectively </a:t>
            </a:r>
          </a:p>
          <a:p>
            <a:pPr marL="0" indent="0">
              <a:buNone/>
            </a:pPr>
            <a:r>
              <a:rPr lang="en-US" dirty="0"/>
              <a:t>- acquire and apply a wide vocabulary, grammatical terminology, and linguistic conventions.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8937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4ECB22-29BB-47AD-B2A7-F0C1C3163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IGCSE 0500 – First </a:t>
            </a:r>
            <a:r>
              <a:rPr lang="en-US" dirty="0"/>
              <a:t>Language</a:t>
            </a:r>
            <a:r>
              <a:rPr lang="fr-FR" dirty="0"/>
              <a:t> Exam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EC2C933-22C7-4F79-824C-85E92E4268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Paper 1: 2 hour Reading Exam, 50% of overall grade</a:t>
            </a:r>
          </a:p>
          <a:p>
            <a:r>
              <a:rPr lang="en-US" dirty="0"/>
              <a:t>80 marks </a:t>
            </a:r>
          </a:p>
          <a:p>
            <a:r>
              <a:rPr lang="en-US" dirty="0"/>
              <a:t>Structured and extended writing questions </a:t>
            </a:r>
          </a:p>
          <a:p>
            <a:r>
              <a:rPr lang="en-US" dirty="0"/>
              <a:t>Questions will be based on three reading texts</a:t>
            </a:r>
          </a:p>
          <a:p>
            <a:pPr marL="0" indent="0">
              <a:buNone/>
            </a:pPr>
            <a:r>
              <a:rPr lang="en-US" dirty="0"/>
              <a:t>Paper 2: 2 hour Directed Writing and Composition Exam, 50% of overall grade</a:t>
            </a:r>
          </a:p>
          <a:p>
            <a:r>
              <a:rPr lang="en-US" dirty="0"/>
              <a:t>80 marks </a:t>
            </a:r>
          </a:p>
          <a:p>
            <a:r>
              <a:rPr lang="en-US" dirty="0"/>
              <a:t>Extended writing question and a composition task 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58204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4F76BD-A70F-42AF-9ECA-64D16958E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IGCSE 0475 – </a:t>
            </a:r>
            <a:r>
              <a:rPr lang="en-US" dirty="0"/>
              <a:t>Literature</a:t>
            </a:r>
            <a:r>
              <a:rPr lang="fr-FR" dirty="0"/>
              <a:t> (English)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BB0BD22-F757-4921-8449-BAC81924AE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The aims are to develop learners who: </a:t>
            </a:r>
          </a:p>
          <a:p>
            <a:pPr marL="0" indent="0">
              <a:buNone/>
            </a:pPr>
            <a:r>
              <a:rPr lang="en-US" dirty="0"/>
              <a:t>• enjoy the experience of reading literature </a:t>
            </a:r>
          </a:p>
          <a:p>
            <a:pPr marL="0" indent="0">
              <a:buNone/>
            </a:pPr>
            <a:r>
              <a:rPr lang="en-US" dirty="0"/>
              <a:t>• understand and respond to literary texts in different forms and from different periods and cultures </a:t>
            </a:r>
          </a:p>
          <a:p>
            <a:pPr marL="0" indent="0">
              <a:buNone/>
            </a:pPr>
            <a:r>
              <a:rPr lang="en-US" dirty="0"/>
              <a:t>• communicate an informed personal response </a:t>
            </a:r>
          </a:p>
          <a:p>
            <a:pPr marL="0" indent="0">
              <a:buNone/>
            </a:pPr>
            <a:r>
              <a:rPr lang="en-US" dirty="0"/>
              <a:t>• appreciate different ways in which writers achieve their effects </a:t>
            </a:r>
          </a:p>
          <a:p>
            <a:pPr marL="0" indent="0">
              <a:buNone/>
            </a:pPr>
            <a:r>
              <a:rPr lang="en-US" dirty="0"/>
              <a:t>• experience literature’s contribution to aesthetic, imaginative and intellectual growth </a:t>
            </a:r>
          </a:p>
          <a:p>
            <a:pPr marL="0" indent="0">
              <a:buNone/>
            </a:pPr>
            <a:r>
              <a:rPr lang="en-US" dirty="0"/>
              <a:t>• explore the contribution of literature to an understanding of areas of human concern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85613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BF5A49-A6AF-4C24-8198-C510A6619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IGCSE 0475 – </a:t>
            </a:r>
            <a:r>
              <a:rPr lang="fr-FR" dirty="0" err="1"/>
              <a:t>Literature</a:t>
            </a:r>
            <a:r>
              <a:rPr lang="fr-FR" dirty="0"/>
              <a:t> (English)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7DB2449-2745-4401-AD73-399F893A6E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Some examples of texts:</a:t>
            </a:r>
          </a:p>
          <a:p>
            <a:endParaRPr lang="en-US" dirty="0"/>
          </a:p>
          <a:p>
            <a:r>
              <a:rPr lang="en-US" dirty="0"/>
              <a:t>Songs of Ourselves and Stories of Ourselves (poetry and short story)</a:t>
            </a:r>
          </a:p>
          <a:p>
            <a:endParaRPr lang="en-US" dirty="0"/>
          </a:p>
          <a:p>
            <a:r>
              <a:rPr lang="en-US" dirty="0"/>
              <a:t>Drama:  </a:t>
            </a:r>
            <a:r>
              <a:rPr lang="en-US" i="1" dirty="0"/>
              <a:t>Journey</a:t>
            </a:r>
            <a:r>
              <a:rPr lang="en-US" dirty="0"/>
              <a:t>, </a:t>
            </a:r>
            <a:r>
              <a:rPr lang="en-US" i="1" dirty="0"/>
              <a:t>Twelfth Night, Crumbs from the Table of Joy</a:t>
            </a:r>
          </a:p>
          <a:p>
            <a:endParaRPr lang="en-US" i="1" dirty="0"/>
          </a:p>
          <a:p>
            <a:r>
              <a:rPr lang="en-US" dirty="0"/>
              <a:t>Novels:</a:t>
            </a:r>
            <a:r>
              <a:rPr lang="en-US" i="1" dirty="0"/>
              <a:t> 1984, Life of Pi, Jane Eyre, The Namesake, Rebecca, 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319315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528928-080D-4A9A-B94F-887F8DF75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IGCSE 0475 – </a:t>
            </a:r>
            <a:r>
              <a:rPr lang="fr-FR" dirty="0" err="1"/>
              <a:t>Literature</a:t>
            </a:r>
            <a:r>
              <a:rPr lang="fr-FR" dirty="0"/>
              <a:t> Exam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B16845-3505-47F0-9BAE-7DA8633DB6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Paper 1: 1 hour 30 minutes, Poetry and Prose </a:t>
            </a:r>
          </a:p>
          <a:p>
            <a:r>
              <a:rPr lang="en-US" dirty="0"/>
              <a:t>50% of total grade </a:t>
            </a:r>
          </a:p>
          <a:p>
            <a:r>
              <a:rPr lang="en-US" dirty="0"/>
              <a:t>Two questions on two texts: one Poetry and one Prose </a:t>
            </a:r>
          </a:p>
          <a:p>
            <a:pPr marL="0" indent="0">
              <a:buNone/>
            </a:pPr>
            <a:r>
              <a:rPr lang="en-US" dirty="0"/>
              <a:t>Paper 3: 45 min, Drama </a:t>
            </a:r>
          </a:p>
          <a:p>
            <a:r>
              <a:rPr lang="en-US" dirty="0"/>
              <a:t>25% of total grade</a:t>
            </a:r>
          </a:p>
          <a:p>
            <a:r>
              <a:rPr lang="en-US" dirty="0"/>
              <a:t>One question</a:t>
            </a:r>
          </a:p>
          <a:p>
            <a:pPr marL="0" indent="0">
              <a:buNone/>
            </a:pPr>
            <a:r>
              <a:rPr lang="en-US" dirty="0"/>
              <a:t>Coursework Portfolio</a:t>
            </a:r>
          </a:p>
          <a:p>
            <a:pPr marL="0" indent="0">
              <a:buNone/>
            </a:pPr>
            <a:r>
              <a:rPr lang="en-US" dirty="0"/>
              <a:t>Two sample papers done by students over the two year program, one on a seen and one on an unseen text.</a:t>
            </a:r>
          </a:p>
          <a:p>
            <a:pPr marL="0" indent="0">
              <a:buNone/>
            </a:pPr>
            <a:endParaRPr lang="en-US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18591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AD9DCB-9BCC-41DE-8F98-564F1A348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2nd: </a:t>
            </a:r>
            <a:r>
              <a:rPr lang="fr-FR" dirty="0" err="1"/>
              <a:t>History</a:t>
            </a:r>
            <a:r>
              <a:rPr lang="fr-FR" dirty="0"/>
              <a:t> and </a:t>
            </a:r>
            <a:r>
              <a:rPr lang="fr-FR" dirty="0" err="1"/>
              <a:t>Geography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D3E8C0C-B647-4BC3-953C-EEB011A7EE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2hr in French and 2hr in English</a:t>
            </a:r>
          </a:p>
          <a:p>
            <a:pPr marL="0" indent="0">
              <a:buNone/>
            </a:pPr>
            <a:r>
              <a:rPr lang="fr-FR" dirty="0" err="1"/>
              <a:t>Specific</a:t>
            </a:r>
            <a:r>
              <a:rPr lang="fr-FR" dirty="0"/>
              <a:t> program: introduction to the OIB </a:t>
            </a:r>
            <a:r>
              <a:rPr lang="fr-FR" dirty="0" err="1"/>
              <a:t>methods</a:t>
            </a:r>
            <a:endParaRPr lang="fr-FR" dirty="0"/>
          </a:p>
          <a:p>
            <a:pPr marL="0" indent="0">
              <a:buNone/>
            </a:pPr>
            <a:r>
              <a:rPr lang="fr-FR" dirty="0" err="1"/>
              <a:t>Textbook</a:t>
            </a:r>
            <a:r>
              <a:rPr lang="fr-FR" dirty="0"/>
              <a:t>: </a:t>
            </a:r>
            <a:r>
              <a:rPr lang="fr-FR" i="1" dirty="0"/>
              <a:t>A Young </a:t>
            </a:r>
            <a:r>
              <a:rPr lang="fr-FR" i="1" dirty="0" err="1"/>
              <a:t>People’s</a:t>
            </a:r>
            <a:r>
              <a:rPr lang="fr-FR" i="1" dirty="0"/>
              <a:t> </a:t>
            </a:r>
            <a:r>
              <a:rPr lang="fr-FR" i="1" dirty="0" err="1"/>
              <a:t>History</a:t>
            </a:r>
            <a:r>
              <a:rPr lang="fr-FR" i="1" dirty="0"/>
              <a:t> of the United States</a:t>
            </a:r>
          </a:p>
          <a:p>
            <a:pPr marL="0" indent="0">
              <a:buNone/>
            </a:pPr>
            <a:r>
              <a:rPr lang="fr-FR" dirty="0"/>
              <a:t>Possible </a:t>
            </a:r>
            <a:r>
              <a:rPr lang="fr-FR" dirty="0" err="1"/>
              <a:t>themes</a:t>
            </a:r>
            <a:r>
              <a:rPr lang="fr-FR" dirty="0"/>
              <a:t> for </a:t>
            </a:r>
            <a:r>
              <a:rPr lang="fr-FR" dirty="0" err="1"/>
              <a:t>History</a:t>
            </a:r>
            <a:r>
              <a:rPr lang="fr-FR" dirty="0"/>
              <a:t>:</a:t>
            </a:r>
          </a:p>
          <a:p>
            <a:r>
              <a:rPr lang="fr-FR" dirty="0"/>
              <a:t>The </a:t>
            </a:r>
            <a:r>
              <a:rPr lang="fr-FR" dirty="0" err="1"/>
              <a:t>Mediterranean</a:t>
            </a:r>
            <a:r>
              <a:rPr lang="fr-FR" dirty="0"/>
              <a:t>: </a:t>
            </a:r>
            <a:r>
              <a:rPr lang="fr-FR" dirty="0" err="1"/>
              <a:t>from</a:t>
            </a:r>
            <a:r>
              <a:rPr lang="fr-FR" dirty="0"/>
              <a:t> </a:t>
            </a:r>
            <a:r>
              <a:rPr lang="fr-FR" dirty="0" err="1"/>
              <a:t>Antiquity</a:t>
            </a:r>
            <a:r>
              <a:rPr lang="fr-FR" dirty="0"/>
              <a:t> to the Middle Ages</a:t>
            </a:r>
          </a:p>
          <a:p>
            <a:r>
              <a:rPr lang="fr-FR" dirty="0"/>
              <a:t>The New World</a:t>
            </a:r>
          </a:p>
          <a:p>
            <a:r>
              <a:rPr lang="fr-FR" dirty="0" err="1"/>
              <a:t>Creating</a:t>
            </a:r>
            <a:r>
              <a:rPr lang="fr-FR" dirty="0"/>
              <a:t> Anglo America 1660-1763</a:t>
            </a:r>
          </a:p>
          <a:p>
            <a:r>
              <a:rPr lang="fr-FR" dirty="0"/>
              <a:t>The American </a:t>
            </a:r>
            <a:r>
              <a:rPr lang="fr-FR" dirty="0" err="1"/>
              <a:t>Revolution</a:t>
            </a:r>
            <a:r>
              <a:rPr lang="fr-FR" dirty="0"/>
              <a:t> and the </a:t>
            </a:r>
            <a:r>
              <a:rPr lang="fr-FR" dirty="0" err="1"/>
              <a:t>Founding</a:t>
            </a:r>
            <a:r>
              <a:rPr lang="fr-FR" dirty="0"/>
              <a:t> of a New Nation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11240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887DE2-52C4-49B0-816A-212C310D2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</a:t>
            </a:r>
            <a:r>
              <a:rPr lang="fr-FR" baseline="30000" dirty="0"/>
              <a:t>nd</a:t>
            </a:r>
            <a:r>
              <a:rPr lang="fr-FR" dirty="0"/>
              <a:t> </a:t>
            </a:r>
            <a:r>
              <a:rPr lang="fr-FR" dirty="0" err="1"/>
              <a:t>History</a:t>
            </a:r>
            <a:r>
              <a:rPr lang="fr-FR" dirty="0"/>
              <a:t> and </a:t>
            </a:r>
            <a:r>
              <a:rPr lang="fr-FR" dirty="0" err="1"/>
              <a:t>Geography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5BEDF7A-FBA5-420D-A10A-8A20455C88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dirty="0"/>
              <a:t>Possible </a:t>
            </a:r>
            <a:r>
              <a:rPr lang="fr-FR" dirty="0" err="1"/>
              <a:t>themes</a:t>
            </a:r>
            <a:r>
              <a:rPr lang="fr-FR" dirty="0"/>
              <a:t> in </a:t>
            </a:r>
            <a:r>
              <a:rPr lang="fr-FR" dirty="0" err="1"/>
              <a:t>Geography</a:t>
            </a:r>
            <a:r>
              <a:rPr lang="fr-FR" dirty="0"/>
              <a:t>: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 err="1"/>
              <a:t>Societies</a:t>
            </a:r>
            <a:r>
              <a:rPr lang="fr-FR" dirty="0"/>
              <a:t> and </a:t>
            </a:r>
            <a:r>
              <a:rPr lang="fr-FR" dirty="0" err="1"/>
              <a:t>their</a:t>
            </a:r>
            <a:r>
              <a:rPr lang="fr-FR" dirty="0"/>
              <a:t> </a:t>
            </a:r>
            <a:r>
              <a:rPr lang="fr-FR" dirty="0" err="1"/>
              <a:t>envirvonments</a:t>
            </a:r>
            <a:r>
              <a:rPr lang="fr-FR" dirty="0"/>
              <a:t>: a fragile balance</a:t>
            </a:r>
          </a:p>
          <a:p>
            <a:endParaRPr lang="fr-FR" dirty="0"/>
          </a:p>
          <a:p>
            <a:r>
              <a:rPr lang="fr-FR" dirty="0"/>
              <a:t>Territorial, population and </a:t>
            </a:r>
            <a:r>
              <a:rPr lang="fr-FR" dirty="0" err="1"/>
              <a:t>developmental</a:t>
            </a:r>
            <a:r>
              <a:rPr lang="fr-FR" dirty="0"/>
              <a:t> challenges</a:t>
            </a:r>
          </a:p>
          <a:p>
            <a:endParaRPr lang="fr-FR" dirty="0"/>
          </a:p>
          <a:p>
            <a:r>
              <a:rPr lang="fr-FR" dirty="0"/>
              <a:t>Population </a:t>
            </a:r>
            <a:r>
              <a:rPr lang="fr-FR" dirty="0" err="1"/>
              <a:t>movements</a:t>
            </a:r>
            <a:r>
              <a:rPr lang="fr-FR" dirty="0"/>
              <a:t>: migration and </a:t>
            </a:r>
            <a:r>
              <a:rPr lang="fr-FR" dirty="0" err="1"/>
              <a:t>tourism</a:t>
            </a:r>
            <a:endParaRPr lang="fr-FR" dirty="0"/>
          </a:p>
          <a:p>
            <a:endParaRPr lang="fr-FR" dirty="0"/>
          </a:p>
          <a:p>
            <a:r>
              <a:rPr lang="fr-FR" dirty="0" err="1"/>
              <a:t>Southern</a:t>
            </a:r>
            <a:r>
              <a:rPr lang="fr-FR" dirty="0"/>
              <a:t> </a:t>
            </a:r>
            <a:r>
              <a:rPr lang="fr-FR" dirty="0" err="1"/>
              <a:t>Africa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8345692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565</Words>
  <Application>Microsoft Office PowerPoint</Application>
  <PresentationFormat>Grand écran</PresentationFormat>
  <Paragraphs>77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Thème Office</vt:lpstr>
      <vt:lpstr>IGCSE History and Geography</vt:lpstr>
      <vt:lpstr>IGCSE: Two years to prepare two exams</vt:lpstr>
      <vt:lpstr>IGCSE 0500 – First Language Exam</vt:lpstr>
      <vt:lpstr>IGCSE 0500 – First Language Exam</vt:lpstr>
      <vt:lpstr>IGCSE 0475 – Literature (English)</vt:lpstr>
      <vt:lpstr>IGCSE 0475 – Literature (English)</vt:lpstr>
      <vt:lpstr>IGCSE 0475 – Literature Exam</vt:lpstr>
      <vt:lpstr>2nd: History and Geography</vt:lpstr>
      <vt:lpstr>2nd History and Geography</vt:lpstr>
      <vt:lpstr>Extra resources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IGCSE</dc:title>
  <dc:creator>Jennefer COLE</dc:creator>
  <cp:lastModifiedBy>COLE Jennefer</cp:lastModifiedBy>
  <cp:revision>10</cp:revision>
  <dcterms:created xsi:type="dcterms:W3CDTF">2019-09-19T14:52:08Z</dcterms:created>
  <dcterms:modified xsi:type="dcterms:W3CDTF">2021-10-18T05:07:45Z</dcterms:modified>
</cp:coreProperties>
</file>