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58" r:id="rId4"/>
    <p:sldId id="276" r:id="rId5"/>
    <p:sldId id="259" r:id="rId6"/>
    <p:sldId id="278" r:id="rId7"/>
    <p:sldId id="27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CFFD9B-A41B-4393-92F9-1463F1EA029B}" v="7" dt="2021-10-18T05:11:49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DF4C14-F18D-4D9F-BB98-94EFAA62C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249D07-EF13-4A1A-881E-EF296458E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D7C0FD-02E1-48E7-9240-34A340ECB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B908AC-FE64-47A3-84B6-E2FB4B22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92F8F2-9C03-4CD9-9567-096734F9A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3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3602D-FA25-4902-924F-C9B935508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F56F85-47F6-4361-808B-5417F7ECE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7AD135-4ED2-4E22-822C-CED46394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DB56E3-917A-4E4D-A563-C8D219EBF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C3F5CB-CD38-4CF9-B0E8-1252C57D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79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552B5D-4CBA-455B-A808-C485B5E44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414194-6AF7-452C-8940-E5328F775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8C6E8-41BB-40B3-B95C-AFE279C7F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0EE06F-E30D-453E-92CB-B103996F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3D11AB-5F03-4F5B-8028-43644221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03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D218A5-8ABA-434C-B521-FA816D11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AC04AC-870F-40DC-9583-D21397E15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F42ECB-BBC4-4CDD-B686-C6B229F3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CF2432-FAC4-44A2-AA1D-06531382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14FC5-5DFA-4D91-8121-CFEA26BA8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76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8489AC-5374-4AFE-927E-B936AE3F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E4C542-8483-47F1-9496-4E3045F65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47129-88A5-4251-9EDF-969D9C3E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54F1AE-87C6-4B3E-BAA0-53C7C65A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A59BCD-A923-4229-8510-21353E75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919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ECE7C-E833-4D45-979A-2E2E7653E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F281CD-E9A0-4BD0-832F-C7CFBA88A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C6AA30-F5CA-4DF3-83A5-48F9A0CE2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480D56-3D88-4657-AF77-C9875A8A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A50C53-4D0D-4D27-A59E-6E17AA34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EA09A-F8A4-4664-9391-9305FC52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14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4161C-5F0F-4D88-B90D-29606B60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36001D-6BB3-48E9-8297-C649ED8F9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A9E8B3-C630-4065-A268-4203879AC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D4E0065-D490-444A-812D-88771C879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F072B3A-BD01-4D1B-8DD6-29081429A5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BE4663E-5D27-4D6D-8622-EC4F4895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9C4015-AC9B-4CCA-861A-D58AC4458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874543-E340-493D-B2F5-4355D640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75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2B04A-20DA-4E22-9091-4EB5D344E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CABABFB-F5F6-4738-AD81-821D17E8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184F87-7A8C-4895-9262-A688E0B5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CAF793-2271-4869-83C3-21BF31967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45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9F7EDE-604F-40AA-B888-CA62F4494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59F25A-278C-438C-A856-E4D0389B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0A9F5A-F426-4B11-AD46-4AFBFDF9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96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54DE1-14A6-42D5-9383-B727F0416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E26EC6-993E-4C61-817B-FF37EA65E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474B981-727E-4BC5-96C6-9E8D9ECA5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9D3BE6-7B3D-4868-A4C0-9FC1B1F0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149F48-2032-41BB-A9B8-2A7451E7A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75D9CB-1F7B-46E5-AA88-03BCD333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41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B5300C-8A69-4996-B863-C799ED3F1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5AD90B-B097-4676-B64C-E453BBDC3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24B25A-3B9C-48A7-B401-302F7D32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178EDF-F4EF-4F38-BEB2-50360D1E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8744B4-834A-49F9-AD8F-71237059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D21DA3-AE07-4141-A9BC-7949FDA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547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C781F9-2791-4F36-8786-40603D63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58FCB0-F7D7-4DD4-98F5-09D67BC25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AE0711-6C20-4C77-95DD-016F218701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A9688-C83F-493F-A398-AF0273FA3DB3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C7EFBE-A9A1-4CEB-BB55-F6F743AF0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00C452-2855-4FF4-B965-A23173EEA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41133-1C77-48E1-B1B8-8B7825C2C2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67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7B7980-D605-499B-B4DB-C9EFAAEF88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Bilingual</a:t>
            </a:r>
            <a:r>
              <a:rPr lang="fr-FR"/>
              <a:t> Programs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799218-DEB1-4C13-8840-C5F016C872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6eme to 4eme</a:t>
            </a:r>
          </a:p>
          <a:p>
            <a:r>
              <a:rPr lang="fr-FR" sz="3600" dirty="0"/>
              <a:t>2021 - 2022</a:t>
            </a:r>
          </a:p>
        </p:txBody>
      </p:sp>
    </p:spTree>
    <p:extLst>
      <p:ext uri="{BB962C8B-B14F-4D97-AF65-F5344CB8AC3E}">
        <p14:creationId xmlns:p14="http://schemas.microsoft.com/office/powerpoint/2010/main" val="29722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4E5BC-B998-4F00-B359-D164233D5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Philosophy of the Section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16208-3C46-4301-A779-A3AE6EBF6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The study of English is based on the </a:t>
            </a:r>
            <a:r>
              <a:rPr lang="en-US" b="1"/>
              <a:t>reading and analysis of written extracts</a:t>
            </a:r>
            <a:r>
              <a:rPr lang="en-US"/>
              <a:t> and the </a:t>
            </a:r>
            <a:r>
              <a:rPr lang="en-US" b="1"/>
              <a:t>use of language</a:t>
            </a:r>
            <a:r>
              <a:rPr lang="en-US"/>
              <a:t>.  This is divided between the study of Readers and Textbooks in all subjects.</a:t>
            </a:r>
          </a:p>
          <a:p>
            <a:r>
              <a:rPr lang="en-US"/>
              <a:t>The skills developed are based on </a:t>
            </a:r>
            <a:r>
              <a:rPr lang="en-US" b="1"/>
              <a:t>written and oral comprehension </a:t>
            </a:r>
            <a:r>
              <a:rPr lang="en-US"/>
              <a:t>and </a:t>
            </a:r>
            <a:r>
              <a:rPr lang="en-US" b="1"/>
              <a:t>written and oral expression</a:t>
            </a:r>
            <a:r>
              <a:rPr lang="en-US"/>
              <a:t>.</a:t>
            </a:r>
          </a:p>
          <a:p>
            <a:r>
              <a:rPr lang="en-US"/>
              <a:t>The students are encouraged to </a:t>
            </a:r>
            <a:r>
              <a:rPr lang="en-US" b="1"/>
              <a:t>participate orally </a:t>
            </a:r>
            <a:r>
              <a:rPr lang="en-US"/>
              <a:t>in class discussion in order to </a:t>
            </a:r>
            <a:r>
              <a:rPr lang="en-US" b="1"/>
              <a:t>form and defend critical arguments</a:t>
            </a:r>
            <a:r>
              <a:rPr lang="en-US"/>
              <a:t> in English.</a:t>
            </a:r>
          </a:p>
          <a:p>
            <a:r>
              <a:rPr lang="en-US" b="1"/>
              <a:t>Written work is never final</a:t>
            </a:r>
            <a:r>
              <a:rPr lang="en-US"/>
              <a:t>. Students are encouraged to rewrite and correct mistakes to ensure total comprehension and acquisition of the skills being taught.</a:t>
            </a:r>
          </a:p>
        </p:txBody>
      </p:sp>
    </p:spTree>
    <p:extLst>
      <p:ext uri="{BB962C8B-B14F-4D97-AF65-F5344CB8AC3E}">
        <p14:creationId xmlns:p14="http://schemas.microsoft.com/office/powerpoint/2010/main" val="69360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4BFD4-5382-485D-BC36-FF1B1C5C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/>
              <a:t>Subjects</a:t>
            </a:r>
            <a:r>
              <a:rPr lang="fr-FR"/>
              <a:t> </a:t>
            </a:r>
            <a:r>
              <a:rPr lang="fr-FR" err="1"/>
              <a:t>taught</a:t>
            </a:r>
            <a:r>
              <a:rPr lang="fr-FR"/>
              <a:t>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7ED0CE9-6FE5-4A54-9035-29D3667CC0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664701"/>
              </p:ext>
            </p:extLst>
          </p:nvPr>
        </p:nvGraphicFramePr>
        <p:xfrm>
          <a:off x="838200" y="1775637"/>
          <a:ext cx="10060172" cy="324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284">
                  <a:extLst>
                    <a:ext uri="{9D8B030D-6E8A-4147-A177-3AD203B41FA5}">
                      <a16:colId xmlns:a16="http://schemas.microsoft.com/office/drawing/2014/main" val="418259652"/>
                    </a:ext>
                  </a:extLst>
                </a:gridCol>
                <a:gridCol w="2477386">
                  <a:extLst>
                    <a:ext uri="{9D8B030D-6E8A-4147-A177-3AD203B41FA5}">
                      <a16:colId xmlns:a16="http://schemas.microsoft.com/office/drawing/2014/main" val="395461382"/>
                    </a:ext>
                  </a:extLst>
                </a:gridCol>
                <a:gridCol w="2753832">
                  <a:extLst>
                    <a:ext uri="{9D8B030D-6E8A-4147-A177-3AD203B41FA5}">
                      <a16:colId xmlns:a16="http://schemas.microsoft.com/office/drawing/2014/main" val="3354036432"/>
                    </a:ext>
                  </a:extLst>
                </a:gridCol>
                <a:gridCol w="2700670">
                  <a:extLst>
                    <a:ext uri="{9D8B030D-6E8A-4147-A177-3AD203B41FA5}">
                      <a16:colId xmlns:a16="http://schemas.microsoft.com/office/drawing/2014/main" val="3815720584"/>
                    </a:ext>
                  </a:extLst>
                </a:gridCol>
              </a:tblGrid>
              <a:tr h="648586">
                <a:tc>
                  <a:txBody>
                    <a:bodyPr/>
                    <a:lstStyle/>
                    <a:p>
                      <a:r>
                        <a:rPr lang="en-GB" b="1"/>
                        <a:t>Subjects/Year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/>
                        <a:t>6eme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/>
                        <a:t>5eme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/>
                        <a:t>4eme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005066"/>
                  </a:ext>
                </a:extLst>
              </a:tr>
              <a:tr h="648586">
                <a:tc>
                  <a:txBody>
                    <a:bodyPr/>
                    <a:lstStyle/>
                    <a:p>
                      <a:r>
                        <a:rPr lang="en-GB" b="1"/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 periods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035912"/>
                  </a:ext>
                </a:extLst>
              </a:tr>
              <a:tr h="648586">
                <a:tc>
                  <a:txBody>
                    <a:bodyPr/>
                    <a:lstStyle/>
                    <a:p>
                      <a:r>
                        <a:rPr lang="en-GB" b="1"/>
                        <a:t>Social Studies</a:t>
                      </a:r>
                    </a:p>
                    <a:p>
                      <a:r>
                        <a:rPr lang="en-GB" b="1"/>
                        <a:t>History 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period (GB)</a:t>
                      </a:r>
                    </a:p>
                    <a:p>
                      <a:r>
                        <a:rPr lang="en-GB" dirty="0"/>
                        <a:t>2 periods (FR)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1,5 periods (GB)</a:t>
                      </a:r>
                    </a:p>
                    <a:p>
                      <a:r>
                        <a:rPr lang="en-GB" dirty="0"/>
                        <a:t>1,5 periods (FR)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 periods (GB)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 periods (FR)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300018"/>
                  </a:ext>
                </a:extLst>
              </a:tr>
              <a:tr h="648586">
                <a:tc>
                  <a:txBody>
                    <a:bodyPr/>
                    <a:lstStyle/>
                    <a:p>
                      <a:r>
                        <a:rPr lang="en-GB" b="1"/>
                        <a:t>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periods in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periods in Physics and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periods in 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376578"/>
                  </a:ext>
                </a:extLst>
              </a:tr>
              <a:tr h="648586">
                <a:tc>
                  <a:txBody>
                    <a:bodyPr/>
                    <a:lstStyle/>
                    <a:p>
                      <a:r>
                        <a:rPr lang="en-GB" b="1"/>
                        <a:t>Writing 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0,5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0,5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538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74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76BFA-16FA-410B-B805-C45D27CB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English Programs: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FDA4D4-536D-41A4-A32C-7319526AB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805883"/>
              </p:ext>
            </p:extLst>
          </p:nvPr>
        </p:nvGraphicFramePr>
        <p:xfrm>
          <a:off x="838200" y="1825625"/>
          <a:ext cx="10515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628">
                  <a:extLst>
                    <a:ext uri="{9D8B030D-6E8A-4147-A177-3AD203B41FA5}">
                      <a16:colId xmlns:a16="http://schemas.microsoft.com/office/drawing/2014/main" val="2681964116"/>
                    </a:ext>
                  </a:extLst>
                </a:gridCol>
                <a:gridCol w="2679405">
                  <a:extLst>
                    <a:ext uri="{9D8B030D-6E8A-4147-A177-3AD203B41FA5}">
                      <a16:colId xmlns:a16="http://schemas.microsoft.com/office/drawing/2014/main" val="3943477630"/>
                    </a:ext>
                  </a:extLst>
                </a:gridCol>
                <a:gridCol w="2770667">
                  <a:extLst>
                    <a:ext uri="{9D8B030D-6E8A-4147-A177-3AD203B41FA5}">
                      <a16:colId xmlns:a16="http://schemas.microsoft.com/office/drawing/2014/main" val="239325293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22045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Subject/Year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5eme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95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Textbook</a:t>
                      </a:r>
                      <a:r>
                        <a:rPr lang="en-GB"/>
                        <a:t>: Ignite, Kerboodle</a:t>
                      </a:r>
                    </a:p>
                    <a:p>
                      <a:r>
                        <a:rPr lang="en-GB"/>
                        <a:t>Oxford University Press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Adventure Stories,</a:t>
                      </a:r>
                    </a:p>
                    <a:p>
                      <a:r>
                        <a:rPr lang="en-GB"/>
                        <a:t>Poetry, </a:t>
                      </a:r>
                    </a:p>
                    <a:p>
                      <a:r>
                        <a:rPr lang="en-GB"/>
                        <a:t>Making the News, </a:t>
                      </a:r>
                    </a:p>
                    <a:p>
                      <a:r>
                        <a:rPr lang="en-GB"/>
                        <a:t>Science Fiction, </a:t>
                      </a:r>
                    </a:p>
                    <a:p>
                      <a:r>
                        <a:rPr lang="en-GB"/>
                        <a:t>Drama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Mystery stories, Technology, </a:t>
                      </a:r>
                    </a:p>
                    <a:p>
                      <a:r>
                        <a:rPr lang="en-GB"/>
                        <a:t>Poetry, </a:t>
                      </a:r>
                    </a:p>
                    <a:p>
                      <a:r>
                        <a:rPr lang="en-GB"/>
                        <a:t>Drama, </a:t>
                      </a:r>
                    </a:p>
                    <a:p>
                      <a:r>
                        <a:rPr lang="en-GB"/>
                        <a:t>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Exploring Difference, Poetry, </a:t>
                      </a:r>
                    </a:p>
                    <a:p>
                      <a:r>
                        <a:rPr lang="en-GB"/>
                        <a:t>Horror Stories, </a:t>
                      </a:r>
                    </a:p>
                    <a:p>
                      <a:r>
                        <a:rPr lang="en-GB"/>
                        <a:t>Debating and Speeches, Drama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7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Readers</a:t>
                      </a:r>
                      <a:r>
                        <a:rPr lang="en-GB"/>
                        <a:t>:</a:t>
                      </a:r>
                    </a:p>
                    <a:p>
                      <a:r>
                        <a:rPr lang="en-GB"/>
                        <a:t>Authentic 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Private Peaceful; Coraline;</a:t>
                      </a:r>
                    </a:p>
                    <a:p>
                      <a:r>
                        <a:rPr lang="en-GB" i="1" dirty="0"/>
                        <a:t>The Tempest</a:t>
                      </a:r>
                      <a:endParaRPr lang="en-GB" dirty="0"/>
                    </a:p>
                    <a:p>
                      <a:r>
                        <a:rPr lang="en-GB" dirty="0"/>
                        <a:t>Free Readers with the </a:t>
                      </a:r>
                      <a:r>
                        <a:rPr lang="en-GB" b="1" dirty="0"/>
                        <a:t>Room to Read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Holes; The Boy with the Striped Pyjamas; Bud, not Buddy; The Giver; Twelfth Night</a:t>
                      </a:r>
                      <a:r>
                        <a:rPr lang="en-GB" dirty="0"/>
                        <a:t> </a:t>
                      </a:r>
                    </a:p>
                    <a:p>
                      <a:r>
                        <a:rPr lang="en-GB" b="1" dirty="0"/>
                        <a:t>Room to Read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Walkabout, The Village by the Sea,</a:t>
                      </a:r>
                      <a:r>
                        <a:rPr lang="en-GB" dirty="0"/>
                        <a:t> Short Stories; </a:t>
                      </a:r>
                      <a:r>
                        <a:rPr lang="en-GB" i="1" dirty="0"/>
                        <a:t>Skellig; The Curious Incident of the Dog in the Night-time; Macbeth/Hamlet/Romeo and Juliet;</a:t>
                      </a:r>
                      <a:r>
                        <a:rPr lang="en-GB" dirty="0"/>
                        <a:t> </a:t>
                      </a:r>
                      <a:r>
                        <a:rPr lang="en-GB" b="1" dirty="0"/>
                        <a:t>Room to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163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C03FEA-F271-4A80-BECC-E587A7092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and Geography Programs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6E638A6-DD6E-4C6F-A997-53770D0BAC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541713"/>
              </p:ext>
            </p:extLst>
          </p:nvPr>
        </p:nvGraphicFramePr>
        <p:xfrm>
          <a:off x="839972" y="1825625"/>
          <a:ext cx="10513829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312">
                  <a:extLst>
                    <a:ext uri="{9D8B030D-6E8A-4147-A177-3AD203B41FA5}">
                      <a16:colId xmlns:a16="http://schemas.microsoft.com/office/drawing/2014/main" val="3682026484"/>
                    </a:ext>
                  </a:extLst>
                </a:gridCol>
                <a:gridCol w="2870790">
                  <a:extLst>
                    <a:ext uri="{9D8B030D-6E8A-4147-A177-3AD203B41FA5}">
                      <a16:colId xmlns:a16="http://schemas.microsoft.com/office/drawing/2014/main" val="63255826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654158216"/>
                    </a:ext>
                  </a:extLst>
                </a:gridCol>
                <a:gridCol w="2773327">
                  <a:extLst>
                    <a:ext uri="{9D8B030D-6E8A-4147-A177-3AD203B41FA5}">
                      <a16:colId xmlns:a16="http://schemas.microsoft.com/office/drawing/2014/main" val="2679010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Subjects/Year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6eme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5eme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4eme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95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Themes</a:t>
                      </a:r>
                      <a:r>
                        <a:rPr lang="en-GB"/>
                        <a:t>:</a:t>
                      </a:r>
                    </a:p>
                    <a:p>
                      <a:r>
                        <a:rPr lang="en-GB"/>
                        <a:t>The History of Humanity;</a:t>
                      </a:r>
                    </a:p>
                    <a:p>
                      <a:r>
                        <a:rPr lang="en-GB"/>
                        <a:t>Beginnings of Civilization and Beliefs;</a:t>
                      </a:r>
                    </a:p>
                    <a:p>
                      <a:r>
                        <a:rPr lang="en-GB"/>
                        <a:t>The Roman Empire;</a:t>
                      </a:r>
                    </a:p>
                    <a:p>
                      <a:r>
                        <a:rPr lang="en-GB"/>
                        <a:t>The Silk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Themes</a:t>
                      </a:r>
                      <a:r>
                        <a:rPr lang="en-GB"/>
                        <a:t>: </a:t>
                      </a:r>
                    </a:p>
                    <a:p>
                      <a:r>
                        <a:rPr lang="en-GB"/>
                        <a:t>Christianity and Islam; </a:t>
                      </a:r>
                    </a:p>
                    <a:p>
                      <a:r>
                        <a:rPr lang="en-GB"/>
                        <a:t>The Church and Political Powers 11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to 15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Centuries; </a:t>
                      </a:r>
                    </a:p>
                    <a:p>
                      <a:r>
                        <a:rPr lang="en-GB"/>
                        <a:t>Transformations in Europe 16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– 17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Centuries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Themes</a:t>
                      </a:r>
                      <a:r>
                        <a:rPr lang="en-GB"/>
                        <a:t>:</a:t>
                      </a:r>
                    </a:p>
                    <a:p>
                      <a:r>
                        <a:rPr lang="en-GB"/>
                        <a:t>The 18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Century, Expansionism;  Europe and the World 19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Century; France in the 19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Century, social and cultural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838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Global Scholars Program:</a:t>
                      </a:r>
                    </a:p>
                    <a:p>
                      <a:r>
                        <a:rPr lang="en-GB"/>
                        <a:t>On-line world wide program on Sustainable Cities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Themes</a:t>
                      </a:r>
                      <a:r>
                        <a:rPr lang="en-GB"/>
                        <a:t>:</a:t>
                      </a:r>
                    </a:p>
                    <a:p>
                      <a:r>
                        <a:rPr lang="en-GB"/>
                        <a:t>Demographics and Wealth;</a:t>
                      </a:r>
                    </a:p>
                    <a:p>
                      <a:r>
                        <a:rPr lang="en-GB"/>
                        <a:t>Energy Sources;</a:t>
                      </a:r>
                    </a:p>
                    <a:p>
                      <a:r>
                        <a:rPr lang="en-GB"/>
                        <a:t>Global changes and 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/>
                        <a:t>Themes</a:t>
                      </a:r>
                      <a:r>
                        <a:rPr lang="en-GB"/>
                        <a:t>:</a:t>
                      </a:r>
                    </a:p>
                    <a:p>
                      <a:r>
                        <a:rPr lang="en-GB"/>
                        <a:t>Urbanization; </a:t>
                      </a:r>
                    </a:p>
                    <a:p>
                      <a:r>
                        <a:rPr lang="en-GB"/>
                        <a:t>Human Mobility; Globalization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250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27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46DA0-22FB-46B8-857B-FCA63D0C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Science Programs: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6D23AD-40B6-4D10-A9D1-FF9929ACFC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232331"/>
              </p:ext>
            </p:extLst>
          </p:nvPr>
        </p:nvGraphicFramePr>
        <p:xfrm>
          <a:off x="838200" y="1825625"/>
          <a:ext cx="10515600" cy="394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8405">
                  <a:extLst>
                    <a:ext uri="{9D8B030D-6E8A-4147-A177-3AD203B41FA5}">
                      <a16:colId xmlns:a16="http://schemas.microsoft.com/office/drawing/2014/main" val="366597407"/>
                    </a:ext>
                  </a:extLst>
                </a:gridCol>
                <a:gridCol w="2959395">
                  <a:extLst>
                    <a:ext uri="{9D8B030D-6E8A-4147-A177-3AD203B41FA5}">
                      <a16:colId xmlns:a16="http://schemas.microsoft.com/office/drawing/2014/main" val="261980111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77213746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61387119"/>
                    </a:ext>
                  </a:extLst>
                </a:gridCol>
              </a:tblGrid>
              <a:tr h="409948">
                <a:tc>
                  <a:txBody>
                    <a:bodyPr/>
                    <a:lstStyle/>
                    <a:p>
                      <a:r>
                        <a:rPr lang="en-GB"/>
                        <a:t>Subject/Year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5eme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540617"/>
                  </a:ext>
                </a:extLst>
              </a:tr>
              <a:tr h="1920578">
                <a:tc>
                  <a:txBody>
                    <a:bodyPr/>
                    <a:lstStyle/>
                    <a:p>
                      <a:r>
                        <a:rPr lang="en-GB" b="1"/>
                        <a:t>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-Living Things, Ecosystems</a:t>
                      </a:r>
                    </a:p>
                    <a:p>
                      <a:r>
                        <a:rPr lang="en-GB"/>
                        <a:t>-Cells; Food production and transformation</a:t>
                      </a:r>
                    </a:p>
                    <a:p>
                      <a:r>
                        <a:rPr lang="en-GB"/>
                        <a:t>-Development and Reproduction of Simple Life Forms; Organic Matter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-A Moving Earth</a:t>
                      </a:r>
                    </a:p>
                    <a:p>
                      <a:r>
                        <a:rPr lang="en-GB"/>
                        <a:t>-Nutrition of Animals</a:t>
                      </a:r>
                    </a:p>
                    <a:p>
                      <a:r>
                        <a:rPr lang="en-GB"/>
                        <a:t>-Cellular Structure and Diversity</a:t>
                      </a:r>
                    </a:p>
                    <a:p>
                      <a:r>
                        <a:rPr lang="en-GB"/>
                        <a:t>-Reproduction and Population Dynamics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81580"/>
                  </a:ext>
                </a:extLst>
              </a:tr>
              <a:tr h="1617329">
                <a:tc>
                  <a:txBody>
                    <a:bodyPr/>
                    <a:lstStyle/>
                    <a:p>
                      <a:r>
                        <a:rPr lang="en-GB" b="1"/>
                        <a:t>Physics</a:t>
                      </a:r>
                      <a:r>
                        <a:rPr lang="en-GB"/>
                        <a:t> </a:t>
                      </a:r>
                      <a:r>
                        <a:rPr lang="en-GB" b="1"/>
                        <a:t>and</a:t>
                      </a:r>
                      <a:r>
                        <a:rPr lang="en-GB"/>
                        <a:t> </a:t>
                      </a:r>
                      <a:r>
                        <a:rPr lang="en-GB" b="1"/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-States of Matter</a:t>
                      </a:r>
                    </a:p>
                    <a:p>
                      <a:r>
                        <a:rPr lang="en-GB"/>
                        <a:t>-Mixtures</a:t>
                      </a:r>
                    </a:p>
                    <a:p>
                      <a:r>
                        <a:rPr lang="en-GB"/>
                        <a:t>-Electricity</a:t>
                      </a:r>
                    </a:p>
                    <a:p>
                      <a:r>
                        <a:rPr lang="en-GB"/>
                        <a:t>-Movement</a:t>
                      </a:r>
                    </a:p>
                    <a:p>
                      <a:r>
                        <a:rPr lang="en-GB"/>
                        <a:t>-Light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99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35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48F127-AF64-4FF1-B770-89A2807F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Extra Information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CCFFFB-2024-4881-A3CB-88826F258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Resources: </a:t>
            </a:r>
            <a:r>
              <a:rPr lang="en-US" err="1">
                <a:cs typeface="Calibri"/>
              </a:rPr>
              <a:t>Brainpop</a:t>
            </a:r>
            <a:r>
              <a:rPr lang="en-US">
                <a:cs typeface="Calibri"/>
              </a:rPr>
              <a:t>, Kerboodle, Ignite, Digital Theatre Plus, Vocabulary.com, etc.</a:t>
            </a: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Projects: Random Acts of Kindness, Our Gratitude Tree, Room to Read, WIS, </a:t>
            </a:r>
            <a:r>
              <a:rPr lang="en-US" err="1">
                <a:ea typeface="+mn-lt"/>
                <a:cs typeface="+mn-lt"/>
              </a:rPr>
              <a:t>SevigNews</a:t>
            </a:r>
            <a:r>
              <a:rPr lang="en-US">
                <a:ea typeface="+mn-lt"/>
                <a:cs typeface="+mn-lt"/>
              </a:rPr>
              <a:t>, etc.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Extra help?  Writing Workshops, Consolidation, Roaming School House, The British Council, etc.</a:t>
            </a:r>
          </a:p>
        </p:txBody>
      </p:sp>
    </p:spTree>
    <p:extLst>
      <p:ext uri="{BB962C8B-B14F-4D97-AF65-F5344CB8AC3E}">
        <p14:creationId xmlns:p14="http://schemas.microsoft.com/office/powerpoint/2010/main" val="5667619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</Words>
  <Application>Microsoft Office PowerPoint</Application>
  <PresentationFormat>Grand écran</PresentationFormat>
  <Paragraphs>112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Bilingual Programs</vt:lpstr>
      <vt:lpstr>Philosophy of the Section</vt:lpstr>
      <vt:lpstr>Subjects taught:</vt:lpstr>
      <vt:lpstr>English Programs:</vt:lpstr>
      <vt:lpstr>History and Geography Programs</vt:lpstr>
      <vt:lpstr>Science Programs:</vt:lpstr>
      <vt:lpstr>Extra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Bilingual Programs</dc:title>
  <dc:creator>Jennefer COLE</dc:creator>
  <cp:lastModifiedBy>COLE Jennefer</cp:lastModifiedBy>
  <cp:revision>3</cp:revision>
  <dcterms:created xsi:type="dcterms:W3CDTF">2019-09-19T14:08:00Z</dcterms:created>
  <dcterms:modified xsi:type="dcterms:W3CDTF">2021-10-18T05:18:21Z</dcterms:modified>
</cp:coreProperties>
</file>